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2" r:id="rId2"/>
  </p:sldMasterIdLst>
  <p:notesMasterIdLst>
    <p:notesMasterId r:id="rId37"/>
  </p:notesMasterIdLst>
  <p:sldIdLst>
    <p:sldId id="265" r:id="rId3"/>
    <p:sldId id="411" r:id="rId4"/>
    <p:sldId id="359" r:id="rId5"/>
    <p:sldId id="360" r:id="rId6"/>
    <p:sldId id="266" r:id="rId7"/>
    <p:sldId id="412" r:id="rId8"/>
    <p:sldId id="398" r:id="rId9"/>
    <p:sldId id="399" r:id="rId10"/>
    <p:sldId id="382" r:id="rId11"/>
    <p:sldId id="397" r:id="rId12"/>
    <p:sldId id="395" r:id="rId13"/>
    <p:sldId id="396" r:id="rId14"/>
    <p:sldId id="365" r:id="rId15"/>
    <p:sldId id="394" r:id="rId16"/>
    <p:sldId id="413" r:id="rId17"/>
    <p:sldId id="362" r:id="rId18"/>
    <p:sldId id="400" r:id="rId19"/>
    <p:sldId id="384" r:id="rId20"/>
    <p:sldId id="386" r:id="rId21"/>
    <p:sldId id="385" r:id="rId22"/>
    <p:sldId id="387" r:id="rId23"/>
    <p:sldId id="392" r:id="rId24"/>
    <p:sldId id="414" r:id="rId25"/>
    <p:sldId id="401" r:id="rId26"/>
    <p:sldId id="393" r:id="rId27"/>
    <p:sldId id="388" r:id="rId28"/>
    <p:sldId id="403" r:id="rId29"/>
    <p:sldId id="402" r:id="rId30"/>
    <p:sldId id="390" r:id="rId31"/>
    <p:sldId id="391" r:id="rId32"/>
    <p:sldId id="410" r:id="rId33"/>
    <p:sldId id="363" r:id="rId34"/>
    <p:sldId id="364" r:id="rId35"/>
    <p:sldId id="26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0B189-36AE-4547-B49A-C2D8D24019F2}" v="24" dt="2025-05-27T20:31:11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cinei Cardoso Rodrigues - PREVICDF" userId="c82e395e-d265-4975-baf9-23a31836adef" providerId="ADAL" clId="{1670B189-36AE-4547-B49A-C2D8D24019F2}"/>
    <pc:docChg chg="modSld">
      <pc:chgData name="Alcinei Cardoso Rodrigues - PREVICDF" userId="c82e395e-d265-4975-baf9-23a31836adef" providerId="ADAL" clId="{1670B189-36AE-4547-B49A-C2D8D24019F2}" dt="2025-05-27T20:31:11.307" v="23" actId="20577"/>
      <pc:docMkLst>
        <pc:docMk/>
      </pc:docMkLst>
      <pc:sldChg chg="modSp">
        <pc:chgData name="Alcinei Cardoso Rodrigues - PREVICDF" userId="c82e395e-d265-4975-baf9-23a31836adef" providerId="ADAL" clId="{1670B189-36AE-4547-B49A-C2D8D24019F2}" dt="2025-05-27T20:31:11.307" v="23" actId="20577"/>
        <pc:sldMkLst>
          <pc:docMk/>
          <pc:sldMk cId="2800127592" sldId="360"/>
        </pc:sldMkLst>
        <pc:graphicFrameChg chg="mod">
          <ac:chgData name="Alcinei Cardoso Rodrigues - PREVICDF" userId="c82e395e-d265-4975-baf9-23a31836adef" providerId="ADAL" clId="{1670B189-36AE-4547-B49A-C2D8D24019F2}" dt="2025-05-27T20:31:11.307" v="23" actId="20577"/>
          <ac:graphicFrameMkLst>
            <pc:docMk/>
            <pc:sldMk cId="2800127592" sldId="360"/>
            <ac:graphicFrameMk id="8" creationId="{801B09DD-2995-A258-493B-837CB309D3B3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F96BD-29F4-4959-9152-BE751C7A82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F546C3-5F16-4ED8-BAB2-D0F1FD13C17A}">
      <dgm:prSet/>
      <dgm:spPr/>
      <dgm:t>
        <a:bodyPr/>
        <a:lstStyle/>
        <a:p>
          <a:r>
            <a:rPr lang="pt-BR" dirty="0"/>
            <a:t>Pilares da estratégia de supervisão e regulação:</a:t>
          </a:r>
          <a:endParaRPr lang="en-US" dirty="0"/>
        </a:p>
      </dgm:t>
    </dgm:pt>
    <dgm:pt modelId="{4A14CFB6-F6F8-4E61-841C-3000E5E40C92}" type="parTrans" cxnId="{09BA582B-C7DA-42EB-B6C9-65537787C294}">
      <dgm:prSet/>
      <dgm:spPr/>
      <dgm:t>
        <a:bodyPr/>
        <a:lstStyle/>
        <a:p>
          <a:endParaRPr lang="en-US"/>
        </a:p>
      </dgm:t>
    </dgm:pt>
    <dgm:pt modelId="{D8653EE8-68F8-4869-BFC7-0223DF08FF47}" type="sibTrans" cxnId="{09BA582B-C7DA-42EB-B6C9-65537787C294}">
      <dgm:prSet/>
      <dgm:spPr/>
      <dgm:t>
        <a:bodyPr/>
        <a:lstStyle/>
        <a:p>
          <a:endParaRPr lang="en-US"/>
        </a:p>
      </dgm:t>
    </dgm:pt>
    <dgm:pt modelId="{B49A8818-6666-4CF7-9433-81F2F434824D}">
      <dgm:prSet custT="1"/>
      <dgm:spPr/>
      <dgm:t>
        <a:bodyPr/>
        <a:lstStyle/>
        <a:p>
          <a:pPr>
            <a:lnSpc>
              <a:spcPct val="150000"/>
            </a:lnSpc>
            <a:buFont typeface="+mj-lt"/>
            <a:buAutoNum type="arabicPeriod"/>
          </a:pPr>
          <a:r>
            <a:rPr lang="pt-BR" sz="2800" dirty="0">
              <a:solidFill>
                <a:schemeClr val="accent1">
                  <a:lumMod val="75000"/>
                </a:schemeClr>
              </a:solidFill>
            </a:rPr>
            <a:t>Supervisão Baseada em Risco.</a:t>
          </a:r>
          <a:endParaRPr lang="en-US" sz="2800" dirty="0">
            <a:solidFill>
              <a:schemeClr val="accent1">
                <a:lumMod val="75000"/>
              </a:schemeClr>
            </a:solidFill>
          </a:endParaRPr>
        </a:p>
      </dgm:t>
    </dgm:pt>
    <dgm:pt modelId="{9C595E7B-0BF5-4266-B44F-F6664AD7AE7D}" type="parTrans" cxnId="{FE3C9340-CFA0-49D7-80E7-B0E4BF9DD271}">
      <dgm:prSet/>
      <dgm:spPr/>
      <dgm:t>
        <a:bodyPr/>
        <a:lstStyle/>
        <a:p>
          <a:endParaRPr lang="en-US"/>
        </a:p>
      </dgm:t>
    </dgm:pt>
    <dgm:pt modelId="{BB2712AB-BDF7-4B02-876A-8CC89FAF941B}" type="sibTrans" cxnId="{FE3C9340-CFA0-49D7-80E7-B0E4BF9DD271}">
      <dgm:prSet/>
      <dgm:spPr/>
      <dgm:t>
        <a:bodyPr/>
        <a:lstStyle/>
        <a:p>
          <a:endParaRPr lang="en-US"/>
        </a:p>
      </dgm:t>
    </dgm:pt>
    <dgm:pt modelId="{D6115F5A-0C9A-4E13-8DBF-C1BE30F946EB}">
      <dgm:prSet custT="1"/>
      <dgm:spPr/>
      <dgm:t>
        <a:bodyPr/>
        <a:lstStyle/>
        <a:p>
          <a:pPr>
            <a:lnSpc>
              <a:spcPct val="150000"/>
            </a:lnSpc>
            <a:buFont typeface="+mj-lt"/>
            <a:buAutoNum type="arabicPeriod"/>
          </a:pPr>
          <a:r>
            <a:rPr lang="pt-BR" sz="2800" dirty="0">
              <a:solidFill>
                <a:schemeClr val="accent1">
                  <a:lumMod val="75000"/>
                </a:schemeClr>
              </a:solidFill>
            </a:rPr>
            <a:t>Inovação e sustentabilidade.</a:t>
          </a:r>
          <a:endParaRPr lang="en-US" sz="2800" dirty="0">
            <a:solidFill>
              <a:schemeClr val="accent1">
                <a:lumMod val="75000"/>
              </a:schemeClr>
            </a:solidFill>
          </a:endParaRPr>
        </a:p>
      </dgm:t>
    </dgm:pt>
    <dgm:pt modelId="{B966F91D-380A-4154-8586-0ECDBDCE20D6}" type="parTrans" cxnId="{AE37E4AB-FB86-4189-A8DD-71CD7498A196}">
      <dgm:prSet/>
      <dgm:spPr/>
      <dgm:t>
        <a:bodyPr/>
        <a:lstStyle/>
        <a:p>
          <a:endParaRPr lang="en-US"/>
        </a:p>
      </dgm:t>
    </dgm:pt>
    <dgm:pt modelId="{F0178353-1952-4FCF-9AA9-5749CAEE00B6}" type="sibTrans" cxnId="{AE37E4AB-FB86-4189-A8DD-71CD7498A196}">
      <dgm:prSet/>
      <dgm:spPr/>
      <dgm:t>
        <a:bodyPr/>
        <a:lstStyle/>
        <a:p>
          <a:endParaRPr lang="en-US"/>
        </a:p>
      </dgm:t>
    </dgm:pt>
    <dgm:pt modelId="{49BF62C5-948A-4687-9D26-9B3B874CE90F}">
      <dgm:prSet custT="1"/>
      <dgm:spPr/>
      <dgm:t>
        <a:bodyPr/>
        <a:lstStyle/>
        <a:p>
          <a:pPr>
            <a:lnSpc>
              <a:spcPct val="90000"/>
            </a:lnSpc>
            <a:buFont typeface="+mj-lt"/>
            <a:buAutoNum type="arabicPeriod"/>
          </a:pPr>
          <a:endParaRPr lang="en-U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11895CEE-0B8E-47A5-A647-59B888F76FB8}" type="parTrans" cxnId="{A6EE3BED-B9BA-4BB1-9158-4272F5AE63B4}">
      <dgm:prSet/>
      <dgm:spPr/>
      <dgm:t>
        <a:bodyPr/>
        <a:lstStyle/>
        <a:p>
          <a:endParaRPr lang="pt-BR"/>
        </a:p>
      </dgm:t>
    </dgm:pt>
    <dgm:pt modelId="{B07B21AB-5B03-4341-B269-247E69F6B329}" type="sibTrans" cxnId="{A6EE3BED-B9BA-4BB1-9158-4272F5AE63B4}">
      <dgm:prSet/>
      <dgm:spPr/>
      <dgm:t>
        <a:bodyPr/>
        <a:lstStyle/>
        <a:p>
          <a:endParaRPr lang="pt-BR"/>
        </a:p>
      </dgm:t>
    </dgm:pt>
    <dgm:pt modelId="{CCFA5875-17A3-475D-91AF-79A2B540FEA5}">
      <dgm:prSet custT="1"/>
      <dgm:spPr/>
      <dgm:t>
        <a:bodyPr/>
        <a:lstStyle/>
        <a:p>
          <a:pPr>
            <a:lnSpc>
              <a:spcPct val="150000"/>
            </a:lnSpc>
            <a:buFont typeface="+mj-lt"/>
            <a:buAutoNum type="arabicPeriod"/>
          </a:pPr>
          <a:r>
            <a:rPr lang="pt-BR" sz="2800" dirty="0">
              <a:solidFill>
                <a:schemeClr val="accent1">
                  <a:lumMod val="75000"/>
                </a:schemeClr>
              </a:solidFill>
            </a:rPr>
            <a:t>Modernização da fiscalização.</a:t>
          </a:r>
          <a:endParaRPr lang="en-US" sz="2800" dirty="0">
            <a:solidFill>
              <a:schemeClr val="accent1">
                <a:lumMod val="75000"/>
              </a:schemeClr>
            </a:solidFill>
          </a:endParaRPr>
        </a:p>
      </dgm:t>
    </dgm:pt>
    <dgm:pt modelId="{79C21E8C-D465-4C5F-9519-2E329B8DE9AB}" type="parTrans" cxnId="{221A3A28-55A5-44EC-BF01-197AFE3392A7}">
      <dgm:prSet/>
      <dgm:spPr/>
      <dgm:t>
        <a:bodyPr/>
        <a:lstStyle/>
        <a:p>
          <a:endParaRPr lang="pt-BR"/>
        </a:p>
      </dgm:t>
    </dgm:pt>
    <dgm:pt modelId="{81CB7201-8AAB-4F4E-BD7A-E9D3C2703FD2}" type="sibTrans" cxnId="{221A3A28-55A5-44EC-BF01-197AFE3392A7}">
      <dgm:prSet/>
      <dgm:spPr/>
      <dgm:t>
        <a:bodyPr/>
        <a:lstStyle/>
        <a:p>
          <a:endParaRPr lang="pt-BR"/>
        </a:p>
      </dgm:t>
    </dgm:pt>
    <dgm:pt modelId="{FBDA6160-976A-4602-ADD2-13CD16F945C1}">
      <dgm:prSet custT="1"/>
      <dgm:spPr/>
      <dgm:t>
        <a:bodyPr/>
        <a:lstStyle/>
        <a:p>
          <a:pPr>
            <a:lnSpc>
              <a:spcPct val="150000"/>
            </a:lnSpc>
            <a:buFont typeface="+mj-lt"/>
            <a:buAutoNum type="arabicPeriod"/>
          </a:pPr>
          <a:r>
            <a:rPr lang="en-US" sz="2800" dirty="0" err="1">
              <a:solidFill>
                <a:schemeClr val="accent1">
                  <a:lumMod val="75000"/>
                </a:schemeClr>
              </a:solidFill>
            </a:rPr>
            <a:t>Atuação</a:t>
          </a:r>
          <a:r>
            <a:rPr lang="en-US" sz="2800" dirty="0">
              <a:solidFill>
                <a:schemeClr val="accent1">
                  <a:lumMod val="75000"/>
                </a:schemeClr>
              </a:solidFill>
            </a:rPr>
            <a:t> Republicana</a:t>
          </a:r>
        </a:p>
      </dgm:t>
    </dgm:pt>
    <dgm:pt modelId="{78AA58B7-927E-42E7-9F42-5757319FEB9C}" type="parTrans" cxnId="{F0ADAE77-3AD5-4CD3-A928-1306F2A41D3E}">
      <dgm:prSet/>
      <dgm:spPr/>
      <dgm:t>
        <a:bodyPr/>
        <a:lstStyle/>
        <a:p>
          <a:endParaRPr lang="pt-BR"/>
        </a:p>
      </dgm:t>
    </dgm:pt>
    <dgm:pt modelId="{156DA5F7-4D41-4591-AA97-F48A0A430B70}" type="sibTrans" cxnId="{F0ADAE77-3AD5-4CD3-A928-1306F2A41D3E}">
      <dgm:prSet/>
      <dgm:spPr/>
      <dgm:t>
        <a:bodyPr/>
        <a:lstStyle/>
        <a:p>
          <a:endParaRPr lang="pt-BR"/>
        </a:p>
      </dgm:t>
    </dgm:pt>
    <dgm:pt modelId="{BBF52C1D-7312-4FF0-970E-939D72AAD6DF}" type="pres">
      <dgm:prSet presAssocID="{0ABF96BD-29F4-4959-9152-BE751C7A82FA}" presName="linear" presStyleCnt="0">
        <dgm:presLayoutVars>
          <dgm:animLvl val="lvl"/>
          <dgm:resizeHandles val="exact"/>
        </dgm:presLayoutVars>
      </dgm:prSet>
      <dgm:spPr/>
    </dgm:pt>
    <dgm:pt modelId="{AC84BABB-A5A8-431C-ADE4-89749F40AF92}" type="pres">
      <dgm:prSet presAssocID="{31F546C3-5F16-4ED8-BAB2-D0F1FD13C17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E4BB524-D5A6-4923-8036-B59F3804E103}" type="pres">
      <dgm:prSet presAssocID="{31F546C3-5F16-4ED8-BAB2-D0F1FD13C17A}" presName="childText" presStyleLbl="revTx" presStyleIdx="0" presStyleCnt="1" custLinFactNeighborX="1329" custLinFactNeighborY="-282">
        <dgm:presLayoutVars>
          <dgm:bulletEnabled val="1"/>
        </dgm:presLayoutVars>
      </dgm:prSet>
      <dgm:spPr/>
    </dgm:pt>
  </dgm:ptLst>
  <dgm:cxnLst>
    <dgm:cxn modelId="{2A86911F-C02B-403C-AFC0-8F13C33C1A81}" type="presOf" srcId="{FBDA6160-976A-4602-ADD2-13CD16F945C1}" destId="{2E4BB524-D5A6-4923-8036-B59F3804E103}" srcOrd="0" destOrd="3" presId="urn:microsoft.com/office/officeart/2005/8/layout/vList2"/>
    <dgm:cxn modelId="{221A3A28-55A5-44EC-BF01-197AFE3392A7}" srcId="{31F546C3-5F16-4ED8-BAB2-D0F1FD13C17A}" destId="{CCFA5875-17A3-475D-91AF-79A2B540FEA5}" srcOrd="2" destOrd="0" parTransId="{79C21E8C-D465-4C5F-9519-2E329B8DE9AB}" sibTransId="{81CB7201-8AAB-4F4E-BD7A-E9D3C2703FD2}"/>
    <dgm:cxn modelId="{09BA582B-C7DA-42EB-B6C9-65537787C294}" srcId="{0ABF96BD-29F4-4959-9152-BE751C7A82FA}" destId="{31F546C3-5F16-4ED8-BAB2-D0F1FD13C17A}" srcOrd="0" destOrd="0" parTransId="{4A14CFB6-F6F8-4E61-841C-3000E5E40C92}" sibTransId="{D8653EE8-68F8-4869-BFC7-0223DF08FF47}"/>
    <dgm:cxn modelId="{FE3C9340-CFA0-49D7-80E7-B0E4BF9DD271}" srcId="{31F546C3-5F16-4ED8-BAB2-D0F1FD13C17A}" destId="{B49A8818-6666-4CF7-9433-81F2F434824D}" srcOrd="1" destOrd="0" parTransId="{9C595E7B-0BF5-4266-B44F-F6664AD7AE7D}" sibTransId="{BB2712AB-BDF7-4B02-876A-8CC89FAF941B}"/>
    <dgm:cxn modelId="{9260C040-134F-411B-9F99-BE47058DD85E}" type="presOf" srcId="{0ABF96BD-29F4-4959-9152-BE751C7A82FA}" destId="{BBF52C1D-7312-4FF0-970E-939D72AAD6DF}" srcOrd="0" destOrd="0" presId="urn:microsoft.com/office/officeart/2005/8/layout/vList2"/>
    <dgm:cxn modelId="{7B15CB6D-BC83-460C-B8E7-A8599CEBCDEB}" type="presOf" srcId="{CCFA5875-17A3-475D-91AF-79A2B540FEA5}" destId="{2E4BB524-D5A6-4923-8036-B59F3804E103}" srcOrd="0" destOrd="2" presId="urn:microsoft.com/office/officeart/2005/8/layout/vList2"/>
    <dgm:cxn modelId="{F0ADAE77-3AD5-4CD3-A928-1306F2A41D3E}" srcId="{31F546C3-5F16-4ED8-BAB2-D0F1FD13C17A}" destId="{FBDA6160-976A-4602-ADD2-13CD16F945C1}" srcOrd="3" destOrd="0" parTransId="{78AA58B7-927E-42E7-9F42-5757319FEB9C}" sibTransId="{156DA5F7-4D41-4591-AA97-F48A0A430B70}"/>
    <dgm:cxn modelId="{2F2CAF7F-2BD7-4A6A-98BF-836ADE6BB95D}" type="presOf" srcId="{49BF62C5-948A-4687-9D26-9B3B874CE90F}" destId="{2E4BB524-D5A6-4923-8036-B59F3804E103}" srcOrd="0" destOrd="0" presId="urn:microsoft.com/office/officeart/2005/8/layout/vList2"/>
    <dgm:cxn modelId="{1478D3A8-3C19-40B1-BA9D-9E73ED57D697}" type="presOf" srcId="{D6115F5A-0C9A-4E13-8DBF-C1BE30F946EB}" destId="{2E4BB524-D5A6-4923-8036-B59F3804E103}" srcOrd="0" destOrd="4" presId="urn:microsoft.com/office/officeart/2005/8/layout/vList2"/>
    <dgm:cxn modelId="{AE37E4AB-FB86-4189-A8DD-71CD7498A196}" srcId="{31F546C3-5F16-4ED8-BAB2-D0F1FD13C17A}" destId="{D6115F5A-0C9A-4E13-8DBF-C1BE30F946EB}" srcOrd="4" destOrd="0" parTransId="{B966F91D-380A-4154-8586-0ECDBDCE20D6}" sibTransId="{F0178353-1952-4FCF-9AA9-5749CAEE00B6}"/>
    <dgm:cxn modelId="{67D3BCB6-C90C-45DB-8F4E-0203B84B7860}" type="presOf" srcId="{31F546C3-5F16-4ED8-BAB2-D0F1FD13C17A}" destId="{AC84BABB-A5A8-431C-ADE4-89749F40AF92}" srcOrd="0" destOrd="0" presId="urn:microsoft.com/office/officeart/2005/8/layout/vList2"/>
    <dgm:cxn modelId="{A6EE3BED-B9BA-4BB1-9158-4272F5AE63B4}" srcId="{31F546C3-5F16-4ED8-BAB2-D0F1FD13C17A}" destId="{49BF62C5-948A-4687-9D26-9B3B874CE90F}" srcOrd="0" destOrd="0" parTransId="{11895CEE-0B8E-47A5-A647-59B888F76FB8}" sibTransId="{B07B21AB-5B03-4341-B269-247E69F6B329}"/>
    <dgm:cxn modelId="{27BFDAFD-9E2E-4474-9EB9-73FC41FD41C2}" type="presOf" srcId="{B49A8818-6666-4CF7-9433-81F2F434824D}" destId="{2E4BB524-D5A6-4923-8036-B59F3804E103}" srcOrd="0" destOrd="1" presId="urn:microsoft.com/office/officeart/2005/8/layout/vList2"/>
    <dgm:cxn modelId="{A24CE198-37FC-4F31-9F6E-6FCA039F49E5}" type="presParOf" srcId="{BBF52C1D-7312-4FF0-970E-939D72AAD6DF}" destId="{AC84BABB-A5A8-431C-ADE4-89749F40AF92}" srcOrd="0" destOrd="0" presId="urn:microsoft.com/office/officeart/2005/8/layout/vList2"/>
    <dgm:cxn modelId="{0BBBFB12-24E5-49C1-8E70-1E3D87F34AE0}" type="presParOf" srcId="{BBF52C1D-7312-4FF0-970E-939D72AAD6DF}" destId="{2E4BB524-D5A6-4923-8036-B59F3804E10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D47F3-B65A-43C6-B349-5AE9282E2E0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A5489-FFA9-41D0-963C-4920E25C6C02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baseline="0" dirty="0"/>
            <a:t>Responsabilidade limitada a quem tem poder deliberativo (Decreto Sancionador)</a:t>
          </a:r>
          <a:endParaRPr lang="en-US" dirty="0"/>
        </a:p>
      </dgm:t>
    </dgm:pt>
    <dgm:pt modelId="{2661B723-E5F3-4797-929B-746060BE46CC}" type="parTrans" cxnId="{5B1D83DA-208A-4462-A0CE-DECB4FFB6A14}">
      <dgm:prSet/>
      <dgm:spPr/>
      <dgm:t>
        <a:bodyPr/>
        <a:lstStyle/>
        <a:p>
          <a:endParaRPr lang="en-US"/>
        </a:p>
      </dgm:t>
    </dgm:pt>
    <dgm:pt modelId="{2F8FA7D6-FC04-4DBF-8BE5-2A337D3B6821}" type="sibTrans" cxnId="{5B1D83DA-208A-4462-A0CE-DECB4FFB6A1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A22E4A7-840F-45CC-9F23-76321671564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baseline="0" dirty="0"/>
            <a:t>Novos ativos e limites (qual elevar e modificar)</a:t>
          </a:r>
          <a:endParaRPr lang="en-US" dirty="0"/>
        </a:p>
      </dgm:t>
    </dgm:pt>
    <dgm:pt modelId="{729C86F9-ADF0-45A3-9C73-22A6349699CA}" type="parTrans" cxnId="{D25FC3FA-2580-467C-9967-96014A6A1A29}">
      <dgm:prSet/>
      <dgm:spPr/>
      <dgm:t>
        <a:bodyPr/>
        <a:lstStyle/>
        <a:p>
          <a:endParaRPr lang="en-US"/>
        </a:p>
      </dgm:t>
    </dgm:pt>
    <dgm:pt modelId="{FBCEC587-FA1C-47F8-90CC-F4AF09301272}" type="sibTrans" cxnId="{D25FC3FA-2580-467C-9967-96014A6A1A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33EC74-F8B6-43FA-BD1F-FA2DC49E006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baseline="0" dirty="0"/>
            <a:t>Integração do ASG com limites, riscos e diligência (incorporação de novos conceitos)</a:t>
          </a:r>
          <a:endParaRPr lang="en-US" dirty="0"/>
        </a:p>
      </dgm:t>
    </dgm:pt>
    <dgm:pt modelId="{0F3E59C6-2968-4683-93C5-FAA2AB9459E0}" type="parTrans" cxnId="{934B2D44-2136-42E7-AEA5-2C257014DA35}">
      <dgm:prSet/>
      <dgm:spPr/>
      <dgm:t>
        <a:bodyPr/>
        <a:lstStyle/>
        <a:p>
          <a:endParaRPr lang="en-US"/>
        </a:p>
      </dgm:t>
    </dgm:pt>
    <dgm:pt modelId="{FA81481F-44AA-4C1B-8E9E-D8424404E9A9}" type="sibTrans" cxnId="{934B2D44-2136-42E7-AEA5-2C257014DA3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7353BE1-F02C-4F5D-BDB0-E803D0A0855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baseline="0" dirty="0"/>
            <a:t>Aquisição direta de imóveis</a:t>
          </a:r>
          <a:endParaRPr lang="en-US" dirty="0"/>
        </a:p>
      </dgm:t>
    </dgm:pt>
    <dgm:pt modelId="{875B2E1B-D07F-45D1-BEE7-A214AB720D84}" type="parTrans" cxnId="{0311D394-4DFC-4673-B994-B36986667E8D}">
      <dgm:prSet/>
      <dgm:spPr/>
      <dgm:t>
        <a:bodyPr/>
        <a:lstStyle/>
        <a:p>
          <a:endParaRPr lang="en-US"/>
        </a:p>
      </dgm:t>
    </dgm:pt>
    <dgm:pt modelId="{8D99308F-AFF5-4123-86D4-4FF5DF815B70}" type="sibTrans" cxnId="{0311D394-4DFC-4673-B994-B36986667E8D}">
      <dgm:prSet/>
      <dgm:spPr/>
      <dgm:t>
        <a:bodyPr/>
        <a:lstStyle/>
        <a:p>
          <a:endParaRPr lang="en-US"/>
        </a:p>
      </dgm:t>
    </dgm:pt>
    <dgm:pt modelId="{A0C624C1-D10B-4E98-B81D-12DD5E6D4300}" type="pres">
      <dgm:prSet presAssocID="{57DD47F3-B65A-43C6-B349-5AE9282E2E05}" presName="root" presStyleCnt="0">
        <dgm:presLayoutVars>
          <dgm:dir/>
          <dgm:resizeHandles val="exact"/>
        </dgm:presLayoutVars>
      </dgm:prSet>
      <dgm:spPr/>
    </dgm:pt>
    <dgm:pt modelId="{27B2FC36-E672-4E2A-87B8-C2CCD82442BB}" type="pres">
      <dgm:prSet presAssocID="{9D8A5489-FFA9-41D0-963C-4920E25C6C02}" presName="compNode" presStyleCnt="0"/>
      <dgm:spPr/>
    </dgm:pt>
    <dgm:pt modelId="{B82A90F4-81D5-4A46-B060-7886D85DFFE9}" type="pres">
      <dgm:prSet presAssocID="{9D8A5489-FFA9-41D0-963C-4920E25C6C02}" presName="bgRect" presStyleLbl="bgShp" presStyleIdx="0" presStyleCnt="4" custLinFactNeighborX="-246" custLinFactNeighborY="-197"/>
      <dgm:spPr/>
    </dgm:pt>
    <dgm:pt modelId="{E87086D4-38B9-4848-B6A2-DA9C4F2E2EE6}" type="pres">
      <dgm:prSet presAssocID="{9D8A5489-FFA9-41D0-963C-4920E25C6C0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iz"/>
        </a:ext>
      </dgm:extLst>
    </dgm:pt>
    <dgm:pt modelId="{138FF366-7A23-47AA-B255-634DE0977731}" type="pres">
      <dgm:prSet presAssocID="{9D8A5489-FFA9-41D0-963C-4920E25C6C02}" presName="spaceRect" presStyleCnt="0"/>
      <dgm:spPr/>
    </dgm:pt>
    <dgm:pt modelId="{796CDB49-8580-4DDB-9C47-41DE1A169B15}" type="pres">
      <dgm:prSet presAssocID="{9D8A5489-FFA9-41D0-963C-4920E25C6C02}" presName="parTx" presStyleLbl="revTx" presStyleIdx="0" presStyleCnt="4">
        <dgm:presLayoutVars>
          <dgm:chMax val="0"/>
          <dgm:chPref val="0"/>
        </dgm:presLayoutVars>
      </dgm:prSet>
      <dgm:spPr/>
    </dgm:pt>
    <dgm:pt modelId="{AC85F8E2-6ADE-4046-A85D-40F1332BA169}" type="pres">
      <dgm:prSet presAssocID="{2F8FA7D6-FC04-4DBF-8BE5-2A337D3B6821}" presName="sibTrans" presStyleCnt="0"/>
      <dgm:spPr/>
    </dgm:pt>
    <dgm:pt modelId="{87D0DC9A-53A2-4D57-9A5A-D2703578B184}" type="pres">
      <dgm:prSet presAssocID="{CA22E4A7-840F-45CC-9F23-763216715646}" presName="compNode" presStyleCnt="0"/>
      <dgm:spPr/>
    </dgm:pt>
    <dgm:pt modelId="{7D23B1F7-15FC-463D-A061-EB44177901D3}" type="pres">
      <dgm:prSet presAssocID="{CA22E4A7-840F-45CC-9F23-763216715646}" presName="bgRect" presStyleLbl="bgShp" presStyleIdx="1" presStyleCnt="4"/>
      <dgm:spPr/>
    </dgm:pt>
    <dgm:pt modelId="{9867D6FE-EBA3-4376-95A4-88533AB35B6E}" type="pres">
      <dgm:prSet presAssocID="{CA22E4A7-840F-45CC-9F23-76321671564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7CDF8BA5-3367-42B9-A864-7192661F07C4}" type="pres">
      <dgm:prSet presAssocID="{CA22E4A7-840F-45CC-9F23-763216715646}" presName="spaceRect" presStyleCnt="0"/>
      <dgm:spPr/>
    </dgm:pt>
    <dgm:pt modelId="{509B7C36-E1FE-42DE-9DA6-75A46764E5A5}" type="pres">
      <dgm:prSet presAssocID="{CA22E4A7-840F-45CC-9F23-763216715646}" presName="parTx" presStyleLbl="revTx" presStyleIdx="1" presStyleCnt="4">
        <dgm:presLayoutVars>
          <dgm:chMax val="0"/>
          <dgm:chPref val="0"/>
        </dgm:presLayoutVars>
      </dgm:prSet>
      <dgm:spPr/>
    </dgm:pt>
    <dgm:pt modelId="{E0B3C59D-E7E5-4557-8D43-8B905A910C71}" type="pres">
      <dgm:prSet presAssocID="{FBCEC587-FA1C-47F8-90CC-F4AF09301272}" presName="sibTrans" presStyleCnt="0"/>
      <dgm:spPr/>
    </dgm:pt>
    <dgm:pt modelId="{B17ABB33-02EE-4809-86A9-AD2D2F570797}" type="pres">
      <dgm:prSet presAssocID="{DF33EC74-F8B6-43FA-BD1F-FA2DC49E0061}" presName="compNode" presStyleCnt="0"/>
      <dgm:spPr/>
    </dgm:pt>
    <dgm:pt modelId="{9C244BDF-3FB3-415F-B855-53509321C77D}" type="pres">
      <dgm:prSet presAssocID="{DF33EC74-F8B6-43FA-BD1F-FA2DC49E0061}" presName="bgRect" presStyleLbl="bgShp" presStyleIdx="2" presStyleCnt="4"/>
      <dgm:spPr/>
    </dgm:pt>
    <dgm:pt modelId="{D624002B-F913-44EC-9228-5E95B007856F}" type="pres">
      <dgm:prSet presAssocID="{DF33EC74-F8B6-43FA-BD1F-FA2DC49E006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inhão"/>
        </a:ext>
      </dgm:extLst>
    </dgm:pt>
    <dgm:pt modelId="{78CE9F36-1414-45F5-85E5-AFEDDEBFAC6C}" type="pres">
      <dgm:prSet presAssocID="{DF33EC74-F8B6-43FA-BD1F-FA2DC49E0061}" presName="spaceRect" presStyleCnt="0"/>
      <dgm:spPr/>
    </dgm:pt>
    <dgm:pt modelId="{C5498853-7C07-4FFF-81A5-B8C471BBF9B8}" type="pres">
      <dgm:prSet presAssocID="{DF33EC74-F8B6-43FA-BD1F-FA2DC49E0061}" presName="parTx" presStyleLbl="revTx" presStyleIdx="2" presStyleCnt="4">
        <dgm:presLayoutVars>
          <dgm:chMax val="0"/>
          <dgm:chPref val="0"/>
        </dgm:presLayoutVars>
      </dgm:prSet>
      <dgm:spPr/>
    </dgm:pt>
    <dgm:pt modelId="{346F736E-2332-4E70-AB52-18EAEED99CDF}" type="pres">
      <dgm:prSet presAssocID="{FA81481F-44AA-4C1B-8E9E-D8424404E9A9}" presName="sibTrans" presStyleCnt="0"/>
      <dgm:spPr/>
    </dgm:pt>
    <dgm:pt modelId="{ACC8CB7E-D1DB-4899-9701-C45322C414A0}" type="pres">
      <dgm:prSet presAssocID="{87353BE1-F02C-4F5D-BDB0-E803D0A08556}" presName="compNode" presStyleCnt="0"/>
      <dgm:spPr/>
    </dgm:pt>
    <dgm:pt modelId="{24A31393-95FB-4C6F-BC54-0F34FB2ADD24}" type="pres">
      <dgm:prSet presAssocID="{87353BE1-F02C-4F5D-BDB0-E803D0A08556}" presName="bgRect" presStyleLbl="bgShp" presStyleIdx="3" presStyleCnt="4"/>
      <dgm:spPr/>
    </dgm:pt>
    <dgm:pt modelId="{156A0AF8-8A18-44F7-B7C4-67644475ACBC}" type="pres">
      <dgm:prSet presAssocID="{87353BE1-F02C-4F5D-BDB0-E803D0A0855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dade"/>
        </a:ext>
      </dgm:extLst>
    </dgm:pt>
    <dgm:pt modelId="{D444E80D-EBF5-4CA4-8A95-0F622A8A9A9B}" type="pres">
      <dgm:prSet presAssocID="{87353BE1-F02C-4F5D-BDB0-E803D0A08556}" presName="spaceRect" presStyleCnt="0"/>
      <dgm:spPr/>
    </dgm:pt>
    <dgm:pt modelId="{3E0A6882-429E-4B7E-8739-7A0380215367}" type="pres">
      <dgm:prSet presAssocID="{87353BE1-F02C-4F5D-BDB0-E803D0A0855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786D72F-38EF-4CD6-86E9-86F67550EE4A}" type="presOf" srcId="{DF33EC74-F8B6-43FA-BD1F-FA2DC49E0061}" destId="{C5498853-7C07-4FFF-81A5-B8C471BBF9B8}" srcOrd="0" destOrd="0" presId="urn:microsoft.com/office/officeart/2018/2/layout/IconVerticalSolidList"/>
    <dgm:cxn modelId="{934B2D44-2136-42E7-AEA5-2C257014DA35}" srcId="{57DD47F3-B65A-43C6-B349-5AE9282E2E05}" destId="{DF33EC74-F8B6-43FA-BD1F-FA2DC49E0061}" srcOrd="2" destOrd="0" parTransId="{0F3E59C6-2968-4683-93C5-FAA2AB9459E0}" sibTransId="{FA81481F-44AA-4C1B-8E9E-D8424404E9A9}"/>
    <dgm:cxn modelId="{E95EA944-9D5D-44AC-A2EF-9EF4559DE3B7}" type="presOf" srcId="{9D8A5489-FFA9-41D0-963C-4920E25C6C02}" destId="{796CDB49-8580-4DDB-9C47-41DE1A169B15}" srcOrd="0" destOrd="0" presId="urn:microsoft.com/office/officeart/2018/2/layout/IconVerticalSolidList"/>
    <dgm:cxn modelId="{4E76C56B-607D-4CEB-B68E-080C30B9A67E}" type="presOf" srcId="{57DD47F3-B65A-43C6-B349-5AE9282E2E05}" destId="{A0C624C1-D10B-4E98-B81D-12DD5E6D4300}" srcOrd="0" destOrd="0" presId="urn:microsoft.com/office/officeart/2018/2/layout/IconVerticalSolidList"/>
    <dgm:cxn modelId="{899C4581-DE3A-4285-9585-F1C36647D3A4}" type="presOf" srcId="{87353BE1-F02C-4F5D-BDB0-E803D0A08556}" destId="{3E0A6882-429E-4B7E-8739-7A0380215367}" srcOrd="0" destOrd="0" presId="urn:microsoft.com/office/officeart/2018/2/layout/IconVerticalSolidList"/>
    <dgm:cxn modelId="{0311D394-4DFC-4673-B994-B36986667E8D}" srcId="{57DD47F3-B65A-43C6-B349-5AE9282E2E05}" destId="{87353BE1-F02C-4F5D-BDB0-E803D0A08556}" srcOrd="3" destOrd="0" parTransId="{875B2E1B-D07F-45D1-BEE7-A214AB720D84}" sibTransId="{8D99308F-AFF5-4123-86D4-4FF5DF815B70}"/>
    <dgm:cxn modelId="{6250BAA4-81A5-4EE1-861D-73FBD6CA39AF}" type="presOf" srcId="{CA22E4A7-840F-45CC-9F23-763216715646}" destId="{509B7C36-E1FE-42DE-9DA6-75A46764E5A5}" srcOrd="0" destOrd="0" presId="urn:microsoft.com/office/officeart/2018/2/layout/IconVerticalSolidList"/>
    <dgm:cxn modelId="{5B1D83DA-208A-4462-A0CE-DECB4FFB6A14}" srcId="{57DD47F3-B65A-43C6-B349-5AE9282E2E05}" destId="{9D8A5489-FFA9-41D0-963C-4920E25C6C02}" srcOrd="0" destOrd="0" parTransId="{2661B723-E5F3-4797-929B-746060BE46CC}" sibTransId="{2F8FA7D6-FC04-4DBF-8BE5-2A337D3B6821}"/>
    <dgm:cxn modelId="{D25FC3FA-2580-467C-9967-96014A6A1A29}" srcId="{57DD47F3-B65A-43C6-B349-5AE9282E2E05}" destId="{CA22E4A7-840F-45CC-9F23-763216715646}" srcOrd="1" destOrd="0" parTransId="{729C86F9-ADF0-45A3-9C73-22A6349699CA}" sibTransId="{FBCEC587-FA1C-47F8-90CC-F4AF09301272}"/>
    <dgm:cxn modelId="{D73E5369-49AF-466E-877D-251B2D800044}" type="presParOf" srcId="{A0C624C1-D10B-4E98-B81D-12DD5E6D4300}" destId="{27B2FC36-E672-4E2A-87B8-C2CCD82442BB}" srcOrd="0" destOrd="0" presId="urn:microsoft.com/office/officeart/2018/2/layout/IconVerticalSolidList"/>
    <dgm:cxn modelId="{F8A59554-FFA5-4EA9-8960-304109FCAB27}" type="presParOf" srcId="{27B2FC36-E672-4E2A-87B8-C2CCD82442BB}" destId="{B82A90F4-81D5-4A46-B060-7886D85DFFE9}" srcOrd="0" destOrd="0" presId="urn:microsoft.com/office/officeart/2018/2/layout/IconVerticalSolidList"/>
    <dgm:cxn modelId="{0EF68764-F49C-4FF5-BE5B-4FDCEECF2961}" type="presParOf" srcId="{27B2FC36-E672-4E2A-87B8-C2CCD82442BB}" destId="{E87086D4-38B9-4848-B6A2-DA9C4F2E2EE6}" srcOrd="1" destOrd="0" presId="urn:microsoft.com/office/officeart/2018/2/layout/IconVerticalSolidList"/>
    <dgm:cxn modelId="{BA94D533-103C-478C-A96D-3C5F8B46CE09}" type="presParOf" srcId="{27B2FC36-E672-4E2A-87B8-C2CCD82442BB}" destId="{138FF366-7A23-47AA-B255-634DE0977731}" srcOrd="2" destOrd="0" presId="urn:microsoft.com/office/officeart/2018/2/layout/IconVerticalSolidList"/>
    <dgm:cxn modelId="{56D8D89E-8722-4E16-8282-5CB63E32B23E}" type="presParOf" srcId="{27B2FC36-E672-4E2A-87B8-C2CCD82442BB}" destId="{796CDB49-8580-4DDB-9C47-41DE1A169B15}" srcOrd="3" destOrd="0" presId="urn:microsoft.com/office/officeart/2018/2/layout/IconVerticalSolidList"/>
    <dgm:cxn modelId="{AC265586-30F9-4C24-9980-8A3CEF22A8CA}" type="presParOf" srcId="{A0C624C1-D10B-4E98-B81D-12DD5E6D4300}" destId="{AC85F8E2-6ADE-4046-A85D-40F1332BA169}" srcOrd="1" destOrd="0" presId="urn:microsoft.com/office/officeart/2018/2/layout/IconVerticalSolidList"/>
    <dgm:cxn modelId="{6FBD757D-B1AA-4F09-9CA5-6B47434C0B0B}" type="presParOf" srcId="{A0C624C1-D10B-4E98-B81D-12DD5E6D4300}" destId="{87D0DC9A-53A2-4D57-9A5A-D2703578B184}" srcOrd="2" destOrd="0" presId="urn:microsoft.com/office/officeart/2018/2/layout/IconVerticalSolidList"/>
    <dgm:cxn modelId="{212D686B-AE67-49EA-A3BC-32DB68503C0F}" type="presParOf" srcId="{87D0DC9A-53A2-4D57-9A5A-D2703578B184}" destId="{7D23B1F7-15FC-463D-A061-EB44177901D3}" srcOrd="0" destOrd="0" presId="urn:microsoft.com/office/officeart/2018/2/layout/IconVerticalSolidList"/>
    <dgm:cxn modelId="{5ABAD2F3-A2A4-47B6-80A6-41A10B7D9C5D}" type="presParOf" srcId="{87D0DC9A-53A2-4D57-9A5A-D2703578B184}" destId="{9867D6FE-EBA3-4376-95A4-88533AB35B6E}" srcOrd="1" destOrd="0" presId="urn:microsoft.com/office/officeart/2018/2/layout/IconVerticalSolidList"/>
    <dgm:cxn modelId="{3033E574-E200-4046-A3B9-DEA12C885E2C}" type="presParOf" srcId="{87D0DC9A-53A2-4D57-9A5A-D2703578B184}" destId="{7CDF8BA5-3367-42B9-A864-7192661F07C4}" srcOrd="2" destOrd="0" presId="urn:microsoft.com/office/officeart/2018/2/layout/IconVerticalSolidList"/>
    <dgm:cxn modelId="{2F3484BC-B6B6-4412-825A-8694D6A1F4C6}" type="presParOf" srcId="{87D0DC9A-53A2-4D57-9A5A-D2703578B184}" destId="{509B7C36-E1FE-42DE-9DA6-75A46764E5A5}" srcOrd="3" destOrd="0" presId="urn:microsoft.com/office/officeart/2018/2/layout/IconVerticalSolidList"/>
    <dgm:cxn modelId="{13DE80BE-6B29-43B4-B87E-3CF08B1D3F6D}" type="presParOf" srcId="{A0C624C1-D10B-4E98-B81D-12DD5E6D4300}" destId="{E0B3C59D-E7E5-4557-8D43-8B905A910C71}" srcOrd="3" destOrd="0" presId="urn:microsoft.com/office/officeart/2018/2/layout/IconVerticalSolidList"/>
    <dgm:cxn modelId="{BF204D71-34E2-45F2-9787-6E17D9F25012}" type="presParOf" srcId="{A0C624C1-D10B-4E98-B81D-12DD5E6D4300}" destId="{B17ABB33-02EE-4809-86A9-AD2D2F570797}" srcOrd="4" destOrd="0" presId="urn:microsoft.com/office/officeart/2018/2/layout/IconVerticalSolidList"/>
    <dgm:cxn modelId="{19C4320C-A7BE-43B8-9573-049BB2F509F9}" type="presParOf" srcId="{B17ABB33-02EE-4809-86A9-AD2D2F570797}" destId="{9C244BDF-3FB3-415F-B855-53509321C77D}" srcOrd="0" destOrd="0" presId="urn:microsoft.com/office/officeart/2018/2/layout/IconVerticalSolidList"/>
    <dgm:cxn modelId="{6EAED976-8A08-426C-8F3D-6E29C2264A45}" type="presParOf" srcId="{B17ABB33-02EE-4809-86A9-AD2D2F570797}" destId="{D624002B-F913-44EC-9228-5E95B007856F}" srcOrd="1" destOrd="0" presId="urn:microsoft.com/office/officeart/2018/2/layout/IconVerticalSolidList"/>
    <dgm:cxn modelId="{A5FABE4F-7A9F-497C-B23F-6D26C5966236}" type="presParOf" srcId="{B17ABB33-02EE-4809-86A9-AD2D2F570797}" destId="{78CE9F36-1414-45F5-85E5-AFEDDEBFAC6C}" srcOrd="2" destOrd="0" presId="urn:microsoft.com/office/officeart/2018/2/layout/IconVerticalSolidList"/>
    <dgm:cxn modelId="{258D1434-798B-4824-A469-D4124B6513CC}" type="presParOf" srcId="{B17ABB33-02EE-4809-86A9-AD2D2F570797}" destId="{C5498853-7C07-4FFF-81A5-B8C471BBF9B8}" srcOrd="3" destOrd="0" presId="urn:microsoft.com/office/officeart/2018/2/layout/IconVerticalSolidList"/>
    <dgm:cxn modelId="{A9982E51-FEFC-4EB1-8DE8-F596331C3F36}" type="presParOf" srcId="{A0C624C1-D10B-4E98-B81D-12DD5E6D4300}" destId="{346F736E-2332-4E70-AB52-18EAEED99CDF}" srcOrd="5" destOrd="0" presId="urn:microsoft.com/office/officeart/2018/2/layout/IconVerticalSolidList"/>
    <dgm:cxn modelId="{0B90CE01-2F43-4EAA-9135-9E0927DE7292}" type="presParOf" srcId="{A0C624C1-D10B-4E98-B81D-12DD5E6D4300}" destId="{ACC8CB7E-D1DB-4899-9701-C45322C414A0}" srcOrd="6" destOrd="0" presId="urn:microsoft.com/office/officeart/2018/2/layout/IconVerticalSolidList"/>
    <dgm:cxn modelId="{E3E2E731-0D2E-4A5D-920A-BA2EF806BC23}" type="presParOf" srcId="{ACC8CB7E-D1DB-4899-9701-C45322C414A0}" destId="{24A31393-95FB-4C6F-BC54-0F34FB2ADD24}" srcOrd="0" destOrd="0" presId="urn:microsoft.com/office/officeart/2018/2/layout/IconVerticalSolidList"/>
    <dgm:cxn modelId="{96F2CE0F-851C-4107-AC4C-0621626F9CE6}" type="presParOf" srcId="{ACC8CB7E-D1DB-4899-9701-C45322C414A0}" destId="{156A0AF8-8A18-44F7-B7C4-67644475ACBC}" srcOrd="1" destOrd="0" presId="urn:microsoft.com/office/officeart/2018/2/layout/IconVerticalSolidList"/>
    <dgm:cxn modelId="{0DA19F85-0078-43A1-80C6-984FE1C2DE60}" type="presParOf" srcId="{ACC8CB7E-D1DB-4899-9701-C45322C414A0}" destId="{D444E80D-EBF5-4CA4-8A95-0F622A8A9A9B}" srcOrd="2" destOrd="0" presId="urn:microsoft.com/office/officeart/2018/2/layout/IconVerticalSolidList"/>
    <dgm:cxn modelId="{B63551F3-788D-4A76-B4F6-082DA35B2F68}" type="presParOf" srcId="{ACC8CB7E-D1DB-4899-9701-C45322C414A0}" destId="{3E0A6882-429E-4B7E-8739-7A03802153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75BC3-932B-4575-9239-8FE31CDECD0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3B9D5-3EEF-4339-B6F6-369E07F56815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baseline="0" dirty="0"/>
            <a:t>• Finanças sustentáveis como diferencial competitivo</a:t>
          </a:r>
          <a:endParaRPr lang="en-US" dirty="0"/>
        </a:p>
      </dgm:t>
    </dgm:pt>
    <dgm:pt modelId="{6AB384FC-7B61-49CD-9EED-F7EED3EF7695}" type="parTrans" cxnId="{F18C6E82-AD08-4844-AA08-ACF10ABC2302}">
      <dgm:prSet/>
      <dgm:spPr/>
      <dgm:t>
        <a:bodyPr/>
        <a:lstStyle/>
        <a:p>
          <a:endParaRPr lang="en-US"/>
        </a:p>
      </dgm:t>
    </dgm:pt>
    <dgm:pt modelId="{B0111FDA-B900-4DC3-BC4D-9E11534E7D1C}" type="sibTrans" cxnId="{F18C6E82-AD08-4844-AA08-ACF10ABC230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49B3387-9017-4BAF-829E-BB410B9E8439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baseline="0" dirty="0"/>
            <a:t>• Uso de inteligência artificial na supervisão e análise de impacto</a:t>
          </a:r>
          <a:endParaRPr lang="en-US" dirty="0"/>
        </a:p>
      </dgm:t>
    </dgm:pt>
    <dgm:pt modelId="{0BD647AF-3E83-476D-BBAA-D85CB177351E}" type="parTrans" cxnId="{4DA5B624-B166-4FE1-AEF6-43DDE24FFA58}">
      <dgm:prSet/>
      <dgm:spPr/>
      <dgm:t>
        <a:bodyPr/>
        <a:lstStyle/>
        <a:p>
          <a:endParaRPr lang="en-US"/>
        </a:p>
      </dgm:t>
    </dgm:pt>
    <dgm:pt modelId="{F89C7960-7849-4C57-8919-FFD5EF649E11}" type="sibTrans" cxnId="{4DA5B624-B166-4FE1-AEF6-43DDE24FFA5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2BA5E3-9266-4C29-9671-8900ECE3A3A9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baseline="0" dirty="0"/>
            <a:t>• Consolidação da confiança pública nos fundos de pensão</a:t>
          </a:r>
          <a:endParaRPr lang="en-US" dirty="0"/>
        </a:p>
      </dgm:t>
    </dgm:pt>
    <dgm:pt modelId="{25ACA6E4-9707-49E3-ABA6-93C617C0ED52}" type="parTrans" cxnId="{BEB8D534-F7C1-4AEC-BA34-F0049814CBDC}">
      <dgm:prSet/>
      <dgm:spPr/>
      <dgm:t>
        <a:bodyPr/>
        <a:lstStyle/>
        <a:p>
          <a:endParaRPr lang="en-US"/>
        </a:p>
      </dgm:t>
    </dgm:pt>
    <dgm:pt modelId="{6CC5B6D8-DE1A-4B18-BD0E-3BFDD205230B}" type="sibTrans" cxnId="{BEB8D534-F7C1-4AEC-BA34-F0049814CBD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6DBADC6-5EFC-4F92-9C78-4D7FE89CAA5C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baseline="0" dirty="0"/>
            <a:t>• Novos ativos regulados e estratégias de diversificação</a:t>
          </a:r>
          <a:endParaRPr lang="en-US" dirty="0"/>
        </a:p>
      </dgm:t>
    </dgm:pt>
    <dgm:pt modelId="{4566432B-FE59-42A1-AF46-9E21F57DC896}" type="parTrans" cxnId="{0577B3DB-6D04-4FFB-B471-CB972C320F9E}">
      <dgm:prSet/>
      <dgm:spPr/>
      <dgm:t>
        <a:bodyPr/>
        <a:lstStyle/>
        <a:p>
          <a:endParaRPr lang="en-US"/>
        </a:p>
      </dgm:t>
    </dgm:pt>
    <dgm:pt modelId="{F75D1DF1-3A32-47C7-A974-0E9BCF23FED4}" type="sibTrans" cxnId="{0577B3DB-6D04-4FFB-B471-CB972C320F9E}">
      <dgm:prSet/>
      <dgm:spPr/>
      <dgm:t>
        <a:bodyPr/>
        <a:lstStyle/>
        <a:p>
          <a:endParaRPr lang="en-US"/>
        </a:p>
      </dgm:t>
    </dgm:pt>
    <dgm:pt modelId="{DDB56A17-92D7-4EDF-A7F9-396EA645686A}" type="pres">
      <dgm:prSet presAssocID="{09375BC3-932B-4575-9239-8FE31CDECD06}" presName="root" presStyleCnt="0">
        <dgm:presLayoutVars>
          <dgm:dir/>
          <dgm:resizeHandles val="exact"/>
        </dgm:presLayoutVars>
      </dgm:prSet>
      <dgm:spPr/>
    </dgm:pt>
    <dgm:pt modelId="{86A68AAE-CD7C-4079-BDF2-9333B680ED0D}" type="pres">
      <dgm:prSet presAssocID="{09375BC3-932B-4575-9239-8FE31CDECD06}" presName="container" presStyleCnt="0">
        <dgm:presLayoutVars>
          <dgm:dir/>
          <dgm:resizeHandles val="exact"/>
        </dgm:presLayoutVars>
      </dgm:prSet>
      <dgm:spPr/>
    </dgm:pt>
    <dgm:pt modelId="{F8C4BB8A-35BC-4CB1-B49E-BCB99B2FCA38}" type="pres">
      <dgm:prSet presAssocID="{94F3B9D5-3EEF-4339-B6F6-369E07F56815}" presName="compNode" presStyleCnt="0"/>
      <dgm:spPr/>
    </dgm:pt>
    <dgm:pt modelId="{CF797438-3090-4563-AAFD-B0B9233B9883}" type="pres">
      <dgm:prSet presAssocID="{94F3B9D5-3EEF-4339-B6F6-369E07F56815}" presName="iconBgRect" presStyleLbl="bgShp" presStyleIdx="0" presStyleCnt="4"/>
      <dgm:spPr/>
    </dgm:pt>
    <dgm:pt modelId="{6BDA355C-CC96-4D2D-8994-5E3EBBFB8353}" type="pres">
      <dgm:prSet presAssocID="{94F3B9D5-3EEF-4339-B6F6-369E07F5681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"/>
        </a:ext>
      </dgm:extLst>
    </dgm:pt>
    <dgm:pt modelId="{C3C12D83-C7C5-4938-9D8C-F394CB00CC84}" type="pres">
      <dgm:prSet presAssocID="{94F3B9D5-3EEF-4339-B6F6-369E07F56815}" presName="spaceRect" presStyleCnt="0"/>
      <dgm:spPr/>
    </dgm:pt>
    <dgm:pt modelId="{4050D9C4-9C3B-434E-B765-75F5FCA5A794}" type="pres">
      <dgm:prSet presAssocID="{94F3B9D5-3EEF-4339-B6F6-369E07F56815}" presName="textRect" presStyleLbl="revTx" presStyleIdx="0" presStyleCnt="4">
        <dgm:presLayoutVars>
          <dgm:chMax val="1"/>
          <dgm:chPref val="1"/>
        </dgm:presLayoutVars>
      </dgm:prSet>
      <dgm:spPr/>
    </dgm:pt>
    <dgm:pt modelId="{3E44C62C-4957-49C1-9860-81BD7DC44E9C}" type="pres">
      <dgm:prSet presAssocID="{B0111FDA-B900-4DC3-BC4D-9E11534E7D1C}" presName="sibTrans" presStyleLbl="sibTrans2D1" presStyleIdx="0" presStyleCnt="0"/>
      <dgm:spPr/>
    </dgm:pt>
    <dgm:pt modelId="{4DE19DF3-CE08-4E5B-B94A-6D4BBB2FCBE6}" type="pres">
      <dgm:prSet presAssocID="{749B3387-9017-4BAF-829E-BB410B9E8439}" presName="compNode" presStyleCnt="0"/>
      <dgm:spPr/>
    </dgm:pt>
    <dgm:pt modelId="{04246806-CF8A-4161-AFE2-8F867F6C98D1}" type="pres">
      <dgm:prSet presAssocID="{749B3387-9017-4BAF-829E-BB410B9E8439}" presName="iconBgRect" presStyleLbl="bgShp" presStyleIdx="1" presStyleCnt="4"/>
      <dgm:spPr/>
    </dgm:pt>
    <dgm:pt modelId="{E51FA275-3A47-4A33-B5DE-C1AD8150D15C}" type="pres">
      <dgm:prSet presAssocID="{749B3387-9017-4BAF-829E-BB410B9E843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0AA821C-54B5-4544-BF87-B9542EB05A4A}" type="pres">
      <dgm:prSet presAssocID="{749B3387-9017-4BAF-829E-BB410B9E8439}" presName="spaceRect" presStyleCnt="0"/>
      <dgm:spPr/>
    </dgm:pt>
    <dgm:pt modelId="{D151060D-DCDB-411C-B4B6-D5453AD5966B}" type="pres">
      <dgm:prSet presAssocID="{749B3387-9017-4BAF-829E-BB410B9E8439}" presName="textRect" presStyleLbl="revTx" presStyleIdx="1" presStyleCnt="4">
        <dgm:presLayoutVars>
          <dgm:chMax val="1"/>
          <dgm:chPref val="1"/>
        </dgm:presLayoutVars>
      </dgm:prSet>
      <dgm:spPr/>
    </dgm:pt>
    <dgm:pt modelId="{D5415D39-8048-4EAF-838F-2D9657183602}" type="pres">
      <dgm:prSet presAssocID="{F89C7960-7849-4C57-8919-FFD5EF649E11}" presName="sibTrans" presStyleLbl="sibTrans2D1" presStyleIdx="0" presStyleCnt="0"/>
      <dgm:spPr/>
    </dgm:pt>
    <dgm:pt modelId="{51E28F73-87B3-4E4B-B4A6-47139BF19E55}" type="pres">
      <dgm:prSet presAssocID="{7D2BA5E3-9266-4C29-9671-8900ECE3A3A9}" presName="compNode" presStyleCnt="0"/>
      <dgm:spPr/>
    </dgm:pt>
    <dgm:pt modelId="{3AAE9E30-2EC3-475E-B41A-5638A739C213}" type="pres">
      <dgm:prSet presAssocID="{7D2BA5E3-9266-4C29-9671-8900ECE3A3A9}" presName="iconBgRect" presStyleLbl="bgShp" presStyleIdx="2" presStyleCnt="4"/>
      <dgm:spPr/>
    </dgm:pt>
    <dgm:pt modelId="{21B2009A-C52D-4223-A0E0-660EADBE6FEA}" type="pres">
      <dgm:prSet presAssocID="{7D2BA5E3-9266-4C29-9671-8900ECE3A3A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69FC71E0-8BB7-4744-AC22-704FAD2BC7D8}" type="pres">
      <dgm:prSet presAssocID="{7D2BA5E3-9266-4C29-9671-8900ECE3A3A9}" presName="spaceRect" presStyleCnt="0"/>
      <dgm:spPr/>
    </dgm:pt>
    <dgm:pt modelId="{CD3DD194-914C-4CCC-946A-B667587FCF5F}" type="pres">
      <dgm:prSet presAssocID="{7D2BA5E3-9266-4C29-9671-8900ECE3A3A9}" presName="textRect" presStyleLbl="revTx" presStyleIdx="2" presStyleCnt="4">
        <dgm:presLayoutVars>
          <dgm:chMax val="1"/>
          <dgm:chPref val="1"/>
        </dgm:presLayoutVars>
      </dgm:prSet>
      <dgm:spPr/>
    </dgm:pt>
    <dgm:pt modelId="{15CE2E52-BFC0-44A7-A1DF-219998D4E749}" type="pres">
      <dgm:prSet presAssocID="{6CC5B6D8-DE1A-4B18-BD0E-3BFDD205230B}" presName="sibTrans" presStyleLbl="sibTrans2D1" presStyleIdx="0" presStyleCnt="0"/>
      <dgm:spPr/>
    </dgm:pt>
    <dgm:pt modelId="{7CBB62B5-19C0-49D7-90E6-B62875BB0604}" type="pres">
      <dgm:prSet presAssocID="{E6DBADC6-5EFC-4F92-9C78-4D7FE89CAA5C}" presName="compNode" presStyleCnt="0"/>
      <dgm:spPr/>
    </dgm:pt>
    <dgm:pt modelId="{143BFD64-0BF3-48F4-ACA3-A91DD769AAB2}" type="pres">
      <dgm:prSet presAssocID="{E6DBADC6-5EFC-4F92-9C78-4D7FE89CAA5C}" presName="iconBgRect" presStyleLbl="bgShp" presStyleIdx="3" presStyleCnt="4"/>
      <dgm:spPr/>
    </dgm:pt>
    <dgm:pt modelId="{D141410C-91AA-4A9B-9D63-0B9B805A0067}" type="pres">
      <dgm:prSet presAssocID="{E6DBADC6-5EFC-4F92-9C78-4D7FE89CAA5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F7F0F85-B1F4-48AC-8C02-7F2BE03ED0BC}" type="pres">
      <dgm:prSet presAssocID="{E6DBADC6-5EFC-4F92-9C78-4D7FE89CAA5C}" presName="spaceRect" presStyleCnt="0"/>
      <dgm:spPr/>
    </dgm:pt>
    <dgm:pt modelId="{6166AEE2-622A-46F0-BBFB-5B7D6FD5694D}" type="pres">
      <dgm:prSet presAssocID="{E6DBADC6-5EFC-4F92-9C78-4D7FE89CAA5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DA5B624-B166-4FE1-AEF6-43DDE24FFA58}" srcId="{09375BC3-932B-4575-9239-8FE31CDECD06}" destId="{749B3387-9017-4BAF-829E-BB410B9E8439}" srcOrd="1" destOrd="0" parTransId="{0BD647AF-3E83-476D-BBAA-D85CB177351E}" sibTransId="{F89C7960-7849-4C57-8919-FFD5EF649E11}"/>
    <dgm:cxn modelId="{15E81D2C-35FA-450A-BA4B-739D796503A5}" type="presOf" srcId="{6CC5B6D8-DE1A-4B18-BD0E-3BFDD205230B}" destId="{15CE2E52-BFC0-44A7-A1DF-219998D4E749}" srcOrd="0" destOrd="0" presId="urn:microsoft.com/office/officeart/2018/2/layout/IconCircleList"/>
    <dgm:cxn modelId="{BEB8D534-F7C1-4AEC-BA34-F0049814CBDC}" srcId="{09375BC3-932B-4575-9239-8FE31CDECD06}" destId="{7D2BA5E3-9266-4C29-9671-8900ECE3A3A9}" srcOrd="2" destOrd="0" parTransId="{25ACA6E4-9707-49E3-ABA6-93C617C0ED52}" sibTransId="{6CC5B6D8-DE1A-4B18-BD0E-3BFDD205230B}"/>
    <dgm:cxn modelId="{24283036-8EC6-44F1-A3CE-C97D08CC3FC0}" type="presOf" srcId="{09375BC3-932B-4575-9239-8FE31CDECD06}" destId="{DDB56A17-92D7-4EDF-A7F9-396EA645686A}" srcOrd="0" destOrd="0" presId="urn:microsoft.com/office/officeart/2018/2/layout/IconCircleList"/>
    <dgm:cxn modelId="{5C460365-9D0B-45E5-AE96-E8F1202D0F50}" type="presOf" srcId="{B0111FDA-B900-4DC3-BC4D-9E11534E7D1C}" destId="{3E44C62C-4957-49C1-9860-81BD7DC44E9C}" srcOrd="0" destOrd="0" presId="urn:microsoft.com/office/officeart/2018/2/layout/IconCircleList"/>
    <dgm:cxn modelId="{DDF56751-6FBD-4E6B-AD64-F28F4BD2F7D2}" type="presOf" srcId="{94F3B9D5-3EEF-4339-B6F6-369E07F56815}" destId="{4050D9C4-9C3B-434E-B765-75F5FCA5A794}" srcOrd="0" destOrd="0" presId="urn:microsoft.com/office/officeart/2018/2/layout/IconCircleList"/>
    <dgm:cxn modelId="{F18C6E82-AD08-4844-AA08-ACF10ABC2302}" srcId="{09375BC3-932B-4575-9239-8FE31CDECD06}" destId="{94F3B9D5-3EEF-4339-B6F6-369E07F56815}" srcOrd="0" destOrd="0" parTransId="{6AB384FC-7B61-49CD-9EED-F7EED3EF7695}" sibTransId="{B0111FDA-B900-4DC3-BC4D-9E11534E7D1C}"/>
    <dgm:cxn modelId="{3D5EF5CA-F0D7-43EA-A592-0AD5B01104EF}" type="presOf" srcId="{F89C7960-7849-4C57-8919-FFD5EF649E11}" destId="{D5415D39-8048-4EAF-838F-2D9657183602}" srcOrd="0" destOrd="0" presId="urn:microsoft.com/office/officeart/2018/2/layout/IconCircleList"/>
    <dgm:cxn modelId="{60CE32D2-C56C-42A0-9766-E711BA6871E1}" type="presOf" srcId="{7D2BA5E3-9266-4C29-9671-8900ECE3A3A9}" destId="{CD3DD194-914C-4CCC-946A-B667587FCF5F}" srcOrd="0" destOrd="0" presId="urn:microsoft.com/office/officeart/2018/2/layout/IconCircleList"/>
    <dgm:cxn modelId="{C13771DA-A5E3-4D69-9808-89479847746C}" type="presOf" srcId="{E6DBADC6-5EFC-4F92-9C78-4D7FE89CAA5C}" destId="{6166AEE2-622A-46F0-BBFB-5B7D6FD5694D}" srcOrd="0" destOrd="0" presId="urn:microsoft.com/office/officeart/2018/2/layout/IconCircleList"/>
    <dgm:cxn modelId="{0577B3DB-6D04-4FFB-B471-CB972C320F9E}" srcId="{09375BC3-932B-4575-9239-8FE31CDECD06}" destId="{E6DBADC6-5EFC-4F92-9C78-4D7FE89CAA5C}" srcOrd="3" destOrd="0" parTransId="{4566432B-FE59-42A1-AF46-9E21F57DC896}" sibTransId="{F75D1DF1-3A32-47C7-A974-0E9BCF23FED4}"/>
    <dgm:cxn modelId="{98D534F1-1AC8-46F8-83CB-D389573E7F00}" type="presOf" srcId="{749B3387-9017-4BAF-829E-BB410B9E8439}" destId="{D151060D-DCDB-411C-B4B6-D5453AD5966B}" srcOrd="0" destOrd="0" presId="urn:microsoft.com/office/officeart/2018/2/layout/IconCircleList"/>
    <dgm:cxn modelId="{D802153E-19E1-48D3-8A4F-152F91F25588}" type="presParOf" srcId="{DDB56A17-92D7-4EDF-A7F9-396EA645686A}" destId="{86A68AAE-CD7C-4079-BDF2-9333B680ED0D}" srcOrd="0" destOrd="0" presId="urn:microsoft.com/office/officeart/2018/2/layout/IconCircleList"/>
    <dgm:cxn modelId="{F891D661-F745-4F70-BD66-D0A7B48FEFC4}" type="presParOf" srcId="{86A68AAE-CD7C-4079-BDF2-9333B680ED0D}" destId="{F8C4BB8A-35BC-4CB1-B49E-BCB99B2FCA38}" srcOrd="0" destOrd="0" presId="urn:microsoft.com/office/officeart/2018/2/layout/IconCircleList"/>
    <dgm:cxn modelId="{FA8521DD-B9EB-4662-AE6D-25BD5995750C}" type="presParOf" srcId="{F8C4BB8A-35BC-4CB1-B49E-BCB99B2FCA38}" destId="{CF797438-3090-4563-AAFD-B0B9233B9883}" srcOrd="0" destOrd="0" presId="urn:microsoft.com/office/officeart/2018/2/layout/IconCircleList"/>
    <dgm:cxn modelId="{A8281B49-AFAC-4B46-BBFD-48568303AF41}" type="presParOf" srcId="{F8C4BB8A-35BC-4CB1-B49E-BCB99B2FCA38}" destId="{6BDA355C-CC96-4D2D-8994-5E3EBBFB8353}" srcOrd="1" destOrd="0" presId="urn:microsoft.com/office/officeart/2018/2/layout/IconCircleList"/>
    <dgm:cxn modelId="{36365069-29B1-4D9E-A3FD-C8E1D5F7A83F}" type="presParOf" srcId="{F8C4BB8A-35BC-4CB1-B49E-BCB99B2FCA38}" destId="{C3C12D83-C7C5-4938-9D8C-F394CB00CC84}" srcOrd="2" destOrd="0" presId="urn:microsoft.com/office/officeart/2018/2/layout/IconCircleList"/>
    <dgm:cxn modelId="{A300ADB6-105A-4081-9C42-6738C67890A2}" type="presParOf" srcId="{F8C4BB8A-35BC-4CB1-B49E-BCB99B2FCA38}" destId="{4050D9C4-9C3B-434E-B765-75F5FCA5A794}" srcOrd="3" destOrd="0" presId="urn:microsoft.com/office/officeart/2018/2/layout/IconCircleList"/>
    <dgm:cxn modelId="{31B256C7-34ED-4689-BD76-1D1BB456114C}" type="presParOf" srcId="{86A68AAE-CD7C-4079-BDF2-9333B680ED0D}" destId="{3E44C62C-4957-49C1-9860-81BD7DC44E9C}" srcOrd="1" destOrd="0" presId="urn:microsoft.com/office/officeart/2018/2/layout/IconCircleList"/>
    <dgm:cxn modelId="{77187229-E36E-4C31-AC20-A140745E98F5}" type="presParOf" srcId="{86A68AAE-CD7C-4079-BDF2-9333B680ED0D}" destId="{4DE19DF3-CE08-4E5B-B94A-6D4BBB2FCBE6}" srcOrd="2" destOrd="0" presId="urn:microsoft.com/office/officeart/2018/2/layout/IconCircleList"/>
    <dgm:cxn modelId="{85662C9D-92F4-4EA8-A110-D6AF4319B262}" type="presParOf" srcId="{4DE19DF3-CE08-4E5B-B94A-6D4BBB2FCBE6}" destId="{04246806-CF8A-4161-AFE2-8F867F6C98D1}" srcOrd="0" destOrd="0" presId="urn:microsoft.com/office/officeart/2018/2/layout/IconCircleList"/>
    <dgm:cxn modelId="{D50B97C5-B18F-4288-8E9C-0FBE09C54300}" type="presParOf" srcId="{4DE19DF3-CE08-4E5B-B94A-6D4BBB2FCBE6}" destId="{E51FA275-3A47-4A33-B5DE-C1AD8150D15C}" srcOrd="1" destOrd="0" presId="urn:microsoft.com/office/officeart/2018/2/layout/IconCircleList"/>
    <dgm:cxn modelId="{D14A6419-9612-4E0C-A807-1A4214A90374}" type="presParOf" srcId="{4DE19DF3-CE08-4E5B-B94A-6D4BBB2FCBE6}" destId="{20AA821C-54B5-4544-BF87-B9542EB05A4A}" srcOrd="2" destOrd="0" presId="urn:microsoft.com/office/officeart/2018/2/layout/IconCircleList"/>
    <dgm:cxn modelId="{E87B1216-458F-4FFC-A145-088FD4E9CF71}" type="presParOf" srcId="{4DE19DF3-CE08-4E5B-B94A-6D4BBB2FCBE6}" destId="{D151060D-DCDB-411C-B4B6-D5453AD5966B}" srcOrd="3" destOrd="0" presId="urn:microsoft.com/office/officeart/2018/2/layout/IconCircleList"/>
    <dgm:cxn modelId="{EC4891F0-F8C7-4A71-8ADD-D9B849056767}" type="presParOf" srcId="{86A68AAE-CD7C-4079-BDF2-9333B680ED0D}" destId="{D5415D39-8048-4EAF-838F-2D9657183602}" srcOrd="3" destOrd="0" presId="urn:microsoft.com/office/officeart/2018/2/layout/IconCircleList"/>
    <dgm:cxn modelId="{B10220E3-036F-4A81-8A37-638FF0D9050F}" type="presParOf" srcId="{86A68AAE-CD7C-4079-BDF2-9333B680ED0D}" destId="{51E28F73-87B3-4E4B-B4A6-47139BF19E55}" srcOrd="4" destOrd="0" presId="urn:microsoft.com/office/officeart/2018/2/layout/IconCircleList"/>
    <dgm:cxn modelId="{8298A19A-5F15-430A-89B9-55EAAB373538}" type="presParOf" srcId="{51E28F73-87B3-4E4B-B4A6-47139BF19E55}" destId="{3AAE9E30-2EC3-475E-B41A-5638A739C213}" srcOrd="0" destOrd="0" presId="urn:microsoft.com/office/officeart/2018/2/layout/IconCircleList"/>
    <dgm:cxn modelId="{C2AF4786-D2B3-41F8-BC11-261FB76060AD}" type="presParOf" srcId="{51E28F73-87B3-4E4B-B4A6-47139BF19E55}" destId="{21B2009A-C52D-4223-A0E0-660EADBE6FEA}" srcOrd="1" destOrd="0" presId="urn:microsoft.com/office/officeart/2018/2/layout/IconCircleList"/>
    <dgm:cxn modelId="{8AB31A78-6C37-464D-9CFB-1CE1FF514F19}" type="presParOf" srcId="{51E28F73-87B3-4E4B-B4A6-47139BF19E55}" destId="{69FC71E0-8BB7-4744-AC22-704FAD2BC7D8}" srcOrd="2" destOrd="0" presId="urn:microsoft.com/office/officeart/2018/2/layout/IconCircleList"/>
    <dgm:cxn modelId="{3AD980AD-F3C0-4D72-91EB-A38FE8DFB705}" type="presParOf" srcId="{51E28F73-87B3-4E4B-B4A6-47139BF19E55}" destId="{CD3DD194-914C-4CCC-946A-B667587FCF5F}" srcOrd="3" destOrd="0" presId="urn:microsoft.com/office/officeart/2018/2/layout/IconCircleList"/>
    <dgm:cxn modelId="{6DB5BB69-7DA2-4703-8382-4D6E0A96103D}" type="presParOf" srcId="{86A68AAE-CD7C-4079-BDF2-9333B680ED0D}" destId="{15CE2E52-BFC0-44A7-A1DF-219998D4E749}" srcOrd="5" destOrd="0" presId="urn:microsoft.com/office/officeart/2018/2/layout/IconCircleList"/>
    <dgm:cxn modelId="{844DA72D-4E3F-42DE-862E-53D39F46F6DD}" type="presParOf" srcId="{86A68AAE-CD7C-4079-BDF2-9333B680ED0D}" destId="{7CBB62B5-19C0-49D7-90E6-B62875BB0604}" srcOrd="6" destOrd="0" presId="urn:microsoft.com/office/officeart/2018/2/layout/IconCircleList"/>
    <dgm:cxn modelId="{7B58335D-C20C-4FE1-AF16-C8355A6AC40B}" type="presParOf" srcId="{7CBB62B5-19C0-49D7-90E6-B62875BB0604}" destId="{143BFD64-0BF3-48F4-ACA3-A91DD769AAB2}" srcOrd="0" destOrd="0" presId="urn:microsoft.com/office/officeart/2018/2/layout/IconCircleList"/>
    <dgm:cxn modelId="{EC1AC343-5A37-4017-ADBD-4CA3CF9DD133}" type="presParOf" srcId="{7CBB62B5-19C0-49D7-90E6-B62875BB0604}" destId="{D141410C-91AA-4A9B-9D63-0B9B805A0067}" srcOrd="1" destOrd="0" presId="urn:microsoft.com/office/officeart/2018/2/layout/IconCircleList"/>
    <dgm:cxn modelId="{04D6A2CC-832E-4EF1-934A-484B84C4B2CD}" type="presParOf" srcId="{7CBB62B5-19C0-49D7-90E6-B62875BB0604}" destId="{1F7F0F85-B1F4-48AC-8C02-7F2BE03ED0BC}" srcOrd="2" destOrd="0" presId="urn:microsoft.com/office/officeart/2018/2/layout/IconCircleList"/>
    <dgm:cxn modelId="{94D39887-B952-4F16-BB3F-E4DF6E0E903D}" type="presParOf" srcId="{7CBB62B5-19C0-49D7-90E6-B62875BB0604}" destId="{6166AEE2-622A-46F0-BBFB-5B7D6FD5694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4D3F3B-36BA-45A9-8909-DA1ABB2045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7E827D-D10D-4278-B4FF-037F35127009}">
      <dgm:prSet/>
      <dgm:spPr/>
      <dgm:t>
        <a:bodyPr/>
        <a:lstStyle/>
        <a:p>
          <a:r>
            <a:rPr lang="pt-BR" b="0" i="0" baseline="0" dirty="0">
              <a:solidFill>
                <a:schemeClr val="accent1">
                  <a:lumMod val="75000"/>
                </a:schemeClr>
              </a:solidFill>
            </a:rPr>
            <a:t>Desafios regulatórios se tornam oportunidades com técnica, proporcionalidade e diálogo.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A807458-1F8E-423B-B7B0-2DF4BB41FEAD}" type="parTrans" cxnId="{5596FED9-9EA1-40D5-ABF7-79DBB993B7D4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96704844-489B-4FF0-A6C1-33AE004CCC31}" type="sibTrans" cxnId="{5596FED9-9EA1-40D5-ABF7-79DBB993B7D4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43BBDB51-C264-4478-B1C0-C56B0F794341}">
      <dgm:prSet/>
      <dgm:spPr/>
      <dgm:t>
        <a:bodyPr/>
        <a:lstStyle/>
        <a:p>
          <a:r>
            <a:rPr lang="pt-BR" b="0" i="0" baseline="0" dirty="0">
              <a:solidFill>
                <a:schemeClr val="accent1">
                  <a:lumMod val="75000"/>
                </a:schemeClr>
              </a:solidFill>
            </a:rPr>
            <a:t>A Previc, como seu eixo supervisor/normativo, atua como agente propulsionador de equilíbrio do sistema.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86BD5E07-62BE-4A26-84E0-CE6C9A602BD4}" type="parTrans" cxnId="{5E67B3C0-246E-43E7-81C9-004BB8316BE1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D9C17CA4-9722-4D21-B7F2-3EFC9C680C27}" type="sibTrans" cxnId="{5E67B3C0-246E-43E7-81C9-004BB8316BE1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1FAB7429-61FF-4E5E-BB94-A67FB936E6E1}">
      <dgm:prSet/>
      <dgm:spPr/>
      <dgm:t>
        <a:bodyPr/>
        <a:lstStyle/>
        <a:p>
          <a:r>
            <a:rPr lang="pt-BR" b="0" i="0" baseline="0" dirty="0">
              <a:solidFill>
                <a:schemeClr val="accent1">
                  <a:lumMod val="75000"/>
                </a:schemeClr>
              </a:solidFill>
            </a:rPr>
            <a:t>O futuro exige ação coordenada entre supervisão, entidades e sociedade.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8A7E4DAE-C35C-4244-876F-FB5FC518C3FA}" type="parTrans" cxnId="{15FD0271-C3B9-4896-9F83-0B89595898B8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52A54B36-1FC0-40B3-AC15-1DC898E1517A}" type="sibTrans" cxnId="{15FD0271-C3B9-4896-9F83-0B89595898B8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12A8A95A-8309-4D60-8D03-9B7B525BFF13}" type="pres">
      <dgm:prSet presAssocID="{1B4D3F3B-36BA-45A9-8909-DA1ABB20455A}" presName="vert0" presStyleCnt="0">
        <dgm:presLayoutVars>
          <dgm:dir/>
          <dgm:animOne val="branch"/>
          <dgm:animLvl val="lvl"/>
        </dgm:presLayoutVars>
      </dgm:prSet>
      <dgm:spPr/>
    </dgm:pt>
    <dgm:pt modelId="{CBD812D6-5921-41E0-9F5E-C79B665101B9}" type="pres">
      <dgm:prSet presAssocID="{097E827D-D10D-4278-B4FF-037F35127009}" presName="thickLine" presStyleLbl="alignNode1" presStyleIdx="0" presStyleCnt="3"/>
      <dgm:spPr/>
    </dgm:pt>
    <dgm:pt modelId="{30739FD6-1FAF-4CBE-A72F-FD5087F20A4E}" type="pres">
      <dgm:prSet presAssocID="{097E827D-D10D-4278-B4FF-037F35127009}" presName="horz1" presStyleCnt="0"/>
      <dgm:spPr/>
    </dgm:pt>
    <dgm:pt modelId="{EF2F1577-4E2F-43D7-9BAC-C79F1118A05D}" type="pres">
      <dgm:prSet presAssocID="{097E827D-D10D-4278-B4FF-037F35127009}" presName="tx1" presStyleLbl="revTx" presStyleIdx="0" presStyleCnt="3"/>
      <dgm:spPr/>
    </dgm:pt>
    <dgm:pt modelId="{198E6F4D-DF2E-4B58-A8ED-03D208170BA7}" type="pres">
      <dgm:prSet presAssocID="{097E827D-D10D-4278-B4FF-037F35127009}" presName="vert1" presStyleCnt="0"/>
      <dgm:spPr/>
    </dgm:pt>
    <dgm:pt modelId="{E1660063-AEEB-4675-8F6B-C04EC99C5326}" type="pres">
      <dgm:prSet presAssocID="{43BBDB51-C264-4478-B1C0-C56B0F794341}" presName="thickLine" presStyleLbl="alignNode1" presStyleIdx="1" presStyleCnt="3"/>
      <dgm:spPr/>
    </dgm:pt>
    <dgm:pt modelId="{91AE8521-C06E-45F1-AACF-FDC928E625E7}" type="pres">
      <dgm:prSet presAssocID="{43BBDB51-C264-4478-B1C0-C56B0F794341}" presName="horz1" presStyleCnt="0"/>
      <dgm:spPr/>
    </dgm:pt>
    <dgm:pt modelId="{15F5183B-A30C-4F5F-A423-8DADE2AAE328}" type="pres">
      <dgm:prSet presAssocID="{43BBDB51-C264-4478-B1C0-C56B0F794341}" presName="tx1" presStyleLbl="revTx" presStyleIdx="1" presStyleCnt="3"/>
      <dgm:spPr/>
    </dgm:pt>
    <dgm:pt modelId="{3A6A58B6-AA6E-4786-9279-B8438E667BBC}" type="pres">
      <dgm:prSet presAssocID="{43BBDB51-C264-4478-B1C0-C56B0F794341}" presName="vert1" presStyleCnt="0"/>
      <dgm:spPr/>
    </dgm:pt>
    <dgm:pt modelId="{3D57FC92-537D-4C2C-AE44-7E61F9DFA6D8}" type="pres">
      <dgm:prSet presAssocID="{1FAB7429-61FF-4E5E-BB94-A67FB936E6E1}" presName="thickLine" presStyleLbl="alignNode1" presStyleIdx="2" presStyleCnt="3"/>
      <dgm:spPr/>
    </dgm:pt>
    <dgm:pt modelId="{C9239A60-90C9-4108-8F68-BDB390C46897}" type="pres">
      <dgm:prSet presAssocID="{1FAB7429-61FF-4E5E-BB94-A67FB936E6E1}" presName="horz1" presStyleCnt="0"/>
      <dgm:spPr/>
    </dgm:pt>
    <dgm:pt modelId="{E1B471E4-8C64-4236-B40A-48605BD972F4}" type="pres">
      <dgm:prSet presAssocID="{1FAB7429-61FF-4E5E-BB94-A67FB936E6E1}" presName="tx1" presStyleLbl="revTx" presStyleIdx="2" presStyleCnt="3"/>
      <dgm:spPr/>
    </dgm:pt>
    <dgm:pt modelId="{6ADFFC50-0ADD-4174-A034-63D272B8F924}" type="pres">
      <dgm:prSet presAssocID="{1FAB7429-61FF-4E5E-BB94-A67FB936E6E1}" presName="vert1" presStyleCnt="0"/>
      <dgm:spPr/>
    </dgm:pt>
  </dgm:ptLst>
  <dgm:cxnLst>
    <dgm:cxn modelId="{3909FB18-B4D3-43CF-8881-0AA9AF6F1897}" type="presOf" srcId="{097E827D-D10D-4278-B4FF-037F35127009}" destId="{EF2F1577-4E2F-43D7-9BAC-C79F1118A05D}" srcOrd="0" destOrd="0" presId="urn:microsoft.com/office/officeart/2008/layout/LinedList"/>
    <dgm:cxn modelId="{279BE623-8D44-45CC-AE80-81D68AFB3554}" type="presOf" srcId="{1FAB7429-61FF-4E5E-BB94-A67FB936E6E1}" destId="{E1B471E4-8C64-4236-B40A-48605BD972F4}" srcOrd="0" destOrd="0" presId="urn:microsoft.com/office/officeart/2008/layout/LinedList"/>
    <dgm:cxn modelId="{15FD0271-C3B9-4896-9F83-0B89595898B8}" srcId="{1B4D3F3B-36BA-45A9-8909-DA1ABB20455A}" destId="{1FAB7429-61FF-4E5E-BB94-A67FB936E6E1}" srcOrd="2" destOrd="0" parTransId="{8A7E4DAE-C35C-4244-876F-FB5FC518C3FA}" sibTransId="{52A54B36-1FC0-40B3-AC15-1DC898E1517A}"/>
    <dgm:cxn modelId="{8D40AA5A-2B38-4C43-89BB-9AC282552633}" type="presOf" srcId="{43BBDB51-C264-4478-B1C0-C56B0F794341}" destId="{15F5183B-A30C-4F5F-A423-8DADE2AAE328}" srcOrd="0" destOrd="0" presId="urn:microsoft.com/office/officeart/2008/layout/LinedList"/>
    <dgm:cxn modelId="{998F8DBA-ECEC-410D-8788-66DE0F967F66}" type="presOf" srcId="{1B4D3F3B-36BA-45A9-8909-DA1ABB20455A}" destId="{12A8A95A-8309-4D60-8D03-9B7B525BFF13}" srcOrd="0" destOrd="0" presId="urn:microsoft.com/office/officeart/2008/layout/LinedList"/>
    <dgm:cxn modelId="{5E67B3C0-246E-43E7-81C9-004BB8316BE1}" srcId="{1B4D3F3B-36BA-45A9-8909-DA1ABB20455A}" destId="{43BBDB51-C264-4478-B1C0-C56B0F794341}" srcOrd="1" destOrd="0" parTransId="{86BD5E07-62BE-4A26-84E0-CE6C9A602BD4}" sibTransId="{D9C17CA4-9722-4D21-B7F2-3EFC9C680C27}"/>
    <dgm:cxn modelId="{5596FED9-9EA1-40D5-ABF7-79DBB993B7D4}" srcId="{1B4D3F3B-36BA-45A9-8909-DA1ABB20455A}" destId="{097E827D-D10D-4278-B4FF-037F35127009}" srcOrd="0" destOrd="0" parTransId="{FA807458-1F8E-423B-B7B0-2DF4BB41FEAD}" sibTransId="{96704844-489B-4FF0-A6C1-33AE004CCC31}"/>
    <dgm:cxn modelId="{35B0869B-9056-4922-996C-E25CE1425429}" type="presParOf" srcId="{12A8A95A-8309-4D60-8D03-9B7B525BFF13}" destId="{CBD812D6-5921-41E0-9F5E-C79B665101B9}" srcOrd="0" destOrd="0" presId="urn:microsoft.com/office/officeart/2008/layout/LinedList"/>
    <dgm:cxn modelId="{288E36F5-639D-4305-8383-6180EC2292C9}" type="presParOf" srcId="{12A8A95A-8309-4D60-8D03-9B7B525BFF13}" destId="{30739FD6-1FAF-4CBE-A72F-FD5087F20A4E}" srcOrd="1" destOrd="0" presId="urn:microsoft.com/office/officeart/2008/layout/LinedList"/>
    <dgm:cxn modelId="{779027BB-0BD9-4539-9E6B-177973EA4540}" type="presParOf" srcId="{30739FD6-1FAF-4CBE-A72F-FD5087F20A4E}" destId="{EF2F1577-4E2F-43D7-9BAC-C79F1118A05D}" srcOrd="0" destOrd="0" presId="urn:microsoft.com/office/officeart/2008/layout/LinedList"/>
    <dgm:cxn modelId="{A9CE2129-C22D-4744-BE1B-3DA43ADB1F64}" type="presParOf" srcId="{30739FD6-1FAF-4CBE-A72F-FD5087F20A4E}" destId="{198E6F4D-DF2E-4B58-A8ED-03D208170BA7}" srcOrd="1" destOrd="0" presId="urn:microsoft.com/office/officeart/2008/layout/LinedList"/>
    <dgm:cxn modelId="{3EDAEB4B-13C8-4351-9B9C-AC587DD7BAFB}" type="presParOf" srcId="{12A8A95A-8309-4D60-8D03-9B7B525BFF13}" destId="{E1660063-AEEB-4675-8F6B-C04EC99C5326}" srcOrd="2" destOrd="0" presId="urn:microsoft.com/office/officeart/2008/layout/LinedList"/>
    <dgm:cxn modelId="{AD9D9F0F-FAD5-4E59-B617-CF5608C20A8F}" type="presParOf" srcId="{12A8A95A-8309-4D60-8D03-9B7B525BFF13}" destId="{91AE8521-C06E-45F1-AACF-FDC928E625E7}" srcOrd="3" destOrd="0" presId="urn:microsoft.com/office/officeart/2008/layout/LinedList"/>
    <dgm:cxn modelId="{5F92A80F-822B-4CEF-942D-5E99B5EA1491}" type="presParOf" srcId="{91AE8521-C06E-45F1-AACF-FDC928E625E7}" destId="{15F5183B-A30C-4F5F-A423-8DADE2AAE328}" srcOrd="0" destOrd="0" presId="urn:microsoft.com/office/officeart/2008/layout/LinedList"/>
    <dgm:cxn modelId="{C312C2EF-437C-430F-B3E9-7B982BBF74A3}" type="presParOf" srcId="{91AE8521-C06E-45F1-AACF-FDC928E625E7}" destId="{3A6A58B6-AA6E-4786-9279-B8438E667BBC}" srcOrd="1" destOrd="0" presId="urn:microsoft.com/office/officeart/2008/layout/LinedList"/>
    <dgm:cxn modelId="{D4B4D05E-71E8-4044-93B9-EF2458F2C950}" type="presParOf" srcId="{12A8A95A-8309-4D60-8D03-9B7B525BFF13}" destId="{3D57FC92-537D-4C2C-AE44-7E61F9DFA6D8}" srcOrd="4" destOrd="0" presId="urn:microsoft.com/office/officeart/2008/layout/LinedList"/>
    <dgm:cxn modelId="{3B884B32-9094-4F69-875F-BA437999AA43}" type="presParOf" srcId="{12A8A95A-8309-4D60-8D03-9B7B525BFF13}" destId="{C9239A60-90C9-4108-8F68-BDB390C46897}" srcOrd="5" destOrd="0" presId="urn:microsoft.com/office/officeart/2008/layout/LinedList"/>
    <dgm:cxn modelId="{017EB06E-382F-4822-8C5D-86C8990838C4}" type="presParOf" srcId="{C9239A60-90C9-4108-8F68-BDB390C46897}" destId="{E1B471E4-8C64-4236-B40A-48605BD972F4}" srcOrd="0" destOrd="0" presId="urn:microsoft.com/office/officeart/2008/layout/LinedList"/>
    <dgm:cxn modelId="{14C1F767-3C40-46F8-A207-8A5BA13400F5}" type="presParOf" srcId="{C9239A60-90C9-4108-8F68-BDB390C46897}" destId="{6ADFFC50-0ADD-4174-A034-63D272B8F9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4BABB-A5A8-431C-ADE4-89749F40AF92}">
      <dsp:nvSpPr>
        <dsp:cNvPr id="0" name=""/>
        <dsp:cNvSpPr/>
      </dsp:nvSpPr>
      <dsp:spPr>
        <a:xfrm>
          <a:off x="0" y="9156"/>
          <a:ext cx="7095241" cy="139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Pilares da estratégia de supervisão e regulação:</a:t>
          </a:r>
          <a:endParaRPr lang="en-US" sz="3500" kern="1200" dirty="0"/>
        </a:p>
      </dsp:txBody>
      <dsp:txXfrm>
        <a:off x="67966" y="77122"/>
        <a:ext cx="6959309" cy="1256367"/>
      </dsp:txXfrm>
    </dsp:sp>
    <dsp:sp modelId="{2E4BB524-D5A6-4923-8036-B59F3804E103}">
      <dsp:nvSpPr>
        <dsp:cNvPr id="0" name=""/>
        <dsp:cNvSpPr/>
      </dsp:nvSpPr>
      <dsp:spPr>
        <a:xfrm>
          <a:off x="0" y="1397530"/>
          <a:ext cx="7095241" cy="3115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27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endParaRPr lang="en-US" sz="1400" kern="1200" dirty="0">
            <a:solidFill>
              <a:schemeClr val="accent1">
                <a:lumMod val="75000"/>
              </a:schemeClr>
            </a:solidFill>
          </a:endParaRP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t-BR" sz="2800" kern="1200" dirty="0">
              <a:solidFill>
                <a:schemeClr val="accent1">
                  <a:lumMod val="75000"/>
                </a:schemeClr>
              </a:solidFill>
            </a:rPr>
            <a:t>Supervisão Baseada em Risco.</a:t>
          </a:r>
          <a:endParaRPr lang="en-US" sz="2800" kern="1200" dirty="0">
            <a:solidFill>
              <a:schemeClr val="accent1">
                <a:lumMod val="75000"/>
              </a:schemeClr>
            </a:solidFill>
          </a:endParaRP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t-BR" sz="2800" kern="1200" dirty="0">
              <a:solidFill>
                <a:schemeClr val="accent1">
                  <a:lumMod val="75000"/>
                </a:schemeClr>
              </a:solidFill>
            </a:rPr>
            <a:t>Modernização da fiscalização.</a:t>
          </a:r>
          <a:endParaRPr lang="en-US" sz="2800" kern="1200" dirty="0">
            <a:solidFill>
              <a:schemeClr val="accent1">
                <a:lumMod val="75000"/>
              </a:schemeClr>
            </a:solidFill>
          </a:endParaRP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800" kern="1200" dirty="0" err="1">
              <a:solidFill>
                <a:schemeClr val="accent1">
                  <a:lumMod val="75000"/>
                </a:schemeClr>
              </a:solidFill>
            </a:rPr>
            <a:t>Atuação</a:t>
          </a:r>
          <a:r>
            <a:rPr lang="en-US" sz="2800" kern="1200" dirty="0">
              <a:solidFill>
                <a:schemeClr val="accent1">
                  <a:lumMod val="75000"/>
                </a:schemeClr>
              </a:solidFill>
            </a:rPr>
            <a:t> Republicana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t-BR" sz="2800" kern="1200" dirty="0">
              <a:solidFill>
                <a:schemeClr val="accent1">
                  <a:lumMod val="75000"/>
                </a:schemeClr>
              </a:solidFill>
            </a:rPr>
            <a:t>Inovação e sustentabilidade.</a:t>
          </a:r>
          <a:endParaRPr lang="en-US" sz="2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1397530"/>
        <a:ext cx="7095241" cy="3115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A90F4-81D5-4A46-B060-7886D85DFFE9}">
      <dsp:nvSpPr>
        <dsp:cNvPr id="0" name=""/>
        <dsp:cNvSpPr/>
      </dsp:nvSpPr>
      <dsp:spPr>
        <a:xfrm>
          <a:off x="0" y="2"/>
          <a:ext cx="7673418" cy="7971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086D4-38B9-4848-B6A2-DA9C4F2E2EE6}">
      <dsp:nvSpPr>
        <dsp:cNvPr id="0" name=""/>
        <dsp:cNvSpPr/>
      </dsp:nvSpPr>
      <dsp:spPr>
        <a:xfrm>
          <a:off x="241145" y="180937"/>
          <a:ext cx="438445" cy="438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CDB49-8580-4DDB-9C47-41DE1A169B15}">
      <dsp:nvSpPr>
        <dsp:cNvPr id="0" name=""/>
        <dsp:cNvSpPr/>
      </dsp:nvSpPr>
      <dsp:spPr>
        <a:xfrm>
          <a:off x="920735" y="1572"/>
          <a:ext cx="6752682" cy="797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68" tIns="84368" rIns="84368" bIns="8436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baseline="0" dirty="0"/>
            <a:t>Responsabilidade limitada a quem tem poder deliberativo (Decreto Sancionador)</a:t>
          </a:r>
          <a:endParaRPr lang="en-US" sz="2000" kern="1200" dirty="0"/>
        </a:p>
      </dsp:txBody>
      <dsp:txXfrm>
        <a:off x="920735" y="1572"/>
        <a:ext cx="6752682" cy="797173"/>
      </dsp:txXfrm>
    </dsp:sp>
    <dsp:sp modelId="{7D23B1F7-15FC-463D-A061-EB44177901D3}">
      <dsp:nvSpPr>
        <dsp:cNvPr id="0" name=""/>
        <dsp:cNvSpPr/>
      </dsp:nvSpPr>
      <dsp:spPr>
        <a:xfrm>
          <a:off x="0" y="998040"/>
          <a:ext cx="7673418" cy="7971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7D6FE-EBA3-4376-95A4-88533AB35B6E}">
      <dsp:nvSpPr>
        <dsp:cNvPr id="0" name=""/>
        <dsp:cNvSpPr/>
      </dsp:nvSpPr>
      <dsp:spPr>
        <a:xfrm>
          <a:off x="241145" y="1177404"/>
          <a:ext cx="438445" cy="438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B7C36-E1FE-42DE-9DA6-75A46764E5A5}">
      <dsp:nvSpPr>
        <dsp:cNvPr id="0" name=""/>
        <dsp:cNvSpPr/>
      </dsp:nvSpPr>
      <dsp:spPr>
        <a:xfrm>
          <a:off x="920735" y="998040"/>
          <a:ext cx="6752682" cy="797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68" tIns="84368" rIns="84368" bIns="8436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baseline="0" dirty="0"/>
            <a:t>Novos ativos e limites (qual elevar e modificar)</a:t>
          </a:r>
          <a:endParaRPr lang="en-US" sz="2000" kern="1200" dirty="0"/>
        </a:p>
      </dsp:txBody>
      <dsp:txXfrm>
        <a:off x="920735" y="998040"/>
        <a:ext cx="6752682" cy="797173"/>
      </dsp:txXfrm>
    </dsp:sp>
    <dsp:sp modelId="{9C244BDF-3FB3-415F-B855-53509321C77D}">
      <dsp:nvSpPr>
        <dsp:cNvPr id="0" name=""/>
        <dsp:cNvSpPr/>
      </dsp:nvSpPr>
      <dsp:spPr>
        <a:xfrm>
          <a:off x="0" y="1994507"/>
          <a:ext cx="7673418" cy="7971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4002B-F913-44EC-9228-5E95B007856F}">
      <dsp:nvSpPr>
        <dsp:cNvPr id="0" name=""/>
        <dsp:cNvSpPr/>
      </dsp:nvSpPr>
      <dsp:spPr>
        <a:xfrm>
          <a:off x="241145" y="2173871"/>
          <a:ext cx="438445" cy="438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98853-7C07-4FFF-81A5-B8C471BBF9B8}">
      <dsp:nvSpPr>
        <dsp:cNvPr id="0" name=""/>
        <dsp:cNvSpPr/>
      </dsp:nvSpPr>
      <dsp:spPr>
        <a:xfrm>
          <a:off x="920735" y="1994507"/>
          <a:ext cx="6752682" cy="797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68" tIns="84368" rIns="84368" bIns="8436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baseline="0" dirty="0"/>
            <a:t>Integração do ASG com limites, riscos e diligência (incorporação de novos conceitos)</a:t>
          </a:r>
          <a:endParaRPr lang="en-US" sz="2000" kern="1200" dirty="0"/>
        </a:p>
      </dsp:txBody>
      <dsp:txXfrm>
        <a:off x="920735" y="1994507"/>
        <a:ext cx="6752682" cy="797173"/>
      </dsp:txXfrm>
    </dsp:sp>
    <dsp:sp modelId="{24A31393-95FB-4C6F-BC54-0F34FB2ADD24}">
      <dsp:nvSpPr>
        <dsp:cNvPr id="0" name=""/>
        <dsp:cNvSpPr/>
      </dsp:nvSpPr>
      <dsp:spPr>
        <a:xfrm>
          <a:off x="0" y="2990975"/>
          <a:ext cx="7673418" cy="7971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A0AF8-8A18-44F7-B7C4-67644475ACBC}">
      <dsp:nvSpPr>
        <dsp:cNvPr id="0" name=""/>
        <dsp:cNvSpPr/>
      </dsp:nvSpPr>
      <dsp:spPr>
        <a:xfrm>
          <a:off x="241145" y="3170339"/>
          <a:ext cx="438445" cy="4384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A6882-429E-4B7E-8739-7A0380215367}">
      <dsp:nvSpPr>
        <dsp:cNvPr id="0" name=""/>
        <dsp:cNvSpPr/>
      </dsp:nvSpPr>
      <dsp:spPr>
        <a:xfrm>
          <a:off x="920735" y="2990975"/>
          <a:ext cx="6752682" cy="797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68" tIns="84368" rIns="84368" bIns="8436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baseline="0" dirty="0"/>
            <a:t>Aquisição direta de imóveis</a:t>
          </a:r>
          <a:endParaRPr lang="en-US" sz="2000" kern="1200" dirty="0"/>
        </a:p>
      </dsp:txBody>
      <dsp:txXfrm>
        <a:off x="920735" y="2990975"/>
        <a:ext cx="6752682" cy="7971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97438-3090-4563-AAFD-B0B9233B9883}">
      <dsp:nvSpPr>
        <dsp:cNvPr id="0" name=""/>
        <dsp:cNvSpPr/>
      </dsp:nvSpPr>
      <dsp:spPr>
        <a:xfrm>
          <a:off x="289845" y="502354"/>
          <a:ext cx="1375920" cy="13759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A355C-CC96-4D2D-8994-5E3EBBFB8353}">
      <dsp:nvSpPr>
        <dsp:cNvPr id="0" name=""/>
        <dsp:cNvSpPr/>
      </dsp:nvSpPr>
      <dsp:spPr>
        <a:xfrm>
          <a:off x="578788" y="791297"/>
          <a:ext cx="798033" cy="7980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0D9C4-9C3B-434E-B765-75F5FCA5A794}">
      <dsp:nvSpPr>
        <dsp:cNvPr id="0" name=""/>
        <dsp:cNvSpPr/>
      </dsp:nvSpPr>
      <dsp:spPr>
        <a:xfrm>
          <a:off x="1960605" y="502354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baseline="0" dirty="0"/>
            <a:t>• Finanças sustentáveis como diferencial competitivo</a:t>
          </a:r>
          <a:endParaRPr lang="en-US" sz="2400" kern="1200" dirty="0"/>
        </a:p>
      </dsp:txBody>
      <dsp:txXfrm>
        <a:off x="1960605" y="502354"/>
        <a:ext cx="3243239" cy="1375920"/>
      </dsp:txXfrm>
    </dsp:sp>
    <dsp:sp modelId="{04246806-CF8A-4161-AFE2-8F867F6C98D1}">
      <dsp:nvSpPr>
        <dsp:cNvPr id="0" name=""/>
        <dsp:cNvSpPr/>
      </dsp:nvSpPr>
      <dsp:spPr>
        <a:xfrm>
          <a:off x="5768955" y="502354"/>
          <a:ext cx="1375920" cy="13759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FA275-3A47-4A33-B5DE-C1AD8150D15C}">
      <dsp:nvSpPr>
        <dsp:cNvPr id="0" name=""/>
        <dsp:cNvSpPr/>
      </dsp:nvSpPr>
      <dsp:spPr>
        <a:xfrm>
          <a:off x="6057898" y="791297"/>
          <a:ext cx="798033" cy="7980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1060D-DCDB-411C-B4B6-D5453AD5966B}">
      <dsp:nvSpPr>
        <dsp:cNvPr id="0" name=""/>
        <dsp:cNvSpPr/>
      </dsp:nvSpPr>
      <dsp:spPr>
        <a:xfrm>
          <a:off x="7439715" y="502354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baseline="0" dirty="0"/>
            <a:t>• Uso de inteligência artificial na supervisão e análise de impacto</a:t>
          </a:r>
          <a:endParaRPr lang="en-US" sz="2400" kern="1200" dirty="0"/>
        </a:p>
      </dsp:txBody>
      <dsp:txXfrm>
        <a:off x="7439715" y="502354"/>
        <a:ext cx="3243239" cy="1375920"/>
      </dsp:txXfrm>
    </dsp:sp>
    <dsp:sp modelId="{3AAE9E30-2EC3-475E-B41A-5638A739C213}">
      <dsp:nvSpPr>
        <dsp:cNvPr id="0" name=""/>
        <dsp:cNvSpPr/>
      </dsp:nvSpPr>
      <dsp:spPr>
        <a:xfrm>
          <a:off x="289845" y="2647688"/>
          <a:ext cx="1375920" cy="13759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2009A-C52D-4223-A0E0-660EADBE6FEA}">
      <dsp:nvSpPr>
        <dsp:cNvPr id="0" name=""/>
        <dsp:cNvSpPr/>
      </dsp:nvSpPr>
      <dsp:spPr>
        <a:xfrm>
          <a:off x="578788" y="2936631"/>
          <a:ext cx="798033" cy="7980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DD194-914C-4CCC-946A-B667587FCF5F}">
      <dsp:nvSpPr>
        <dsp:cNvPr id="0" name=""/>
        <dsp:cNvSpPr/>
      </dsp:nvSpPr>
      <dsp:spPr>
        <a:xfrm>
          <a:off x="1960605" y="2647688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baseline="0" dirty="0"/>
            <a:t>• Consolidação da confiança pública nos fundos de pensão</a:t>
          </a:r>
          <a:endParaRPr lang="en-US" sz="2400" kern="1200" dirty="0"/>
        </a:p>
      </dsp:txBody>
      <dsp:txXfrm>
        <a:off x="1960605" y="2647688"/>
        <a:ext cx="3243239" cy="1375920"/>
      </dsp:txXfrm>
    </dsp:sp>
    <dsp:sp modelId="{143BFD64-0BF3-48F4-ACA3-A91DD769AAB2}">
      <dsp:nvSpPr>
        <dsp:cNvPr id="0" name=""/>
        <dsp:cNvSpPr/>
      </dsp:nvSpPr>
      <dsp:spPr>
        <a:xfrm>
          <a:off x="5768955" y="2647688"/>
          <a:ext cx="1375920" cy="13759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1410C-91AA-4A9B-9D63-0B9B805A0067}">
      <dsp:nvSpPr>
        <dsp:cNvPr id="0" name=""/>
        <dsp:cNvSpPr/>
      </dsp:nvSpPr>
      <dsp:spPr>
        <a:xfrm>
          <a:off x="6057898" y="2936631"/>
          <a:ext cx="798033" cy="7980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6AEE2-622A-46F0-BBFB-5B7D6FD5694D}">
      <dsp:nvSpPr>
        <dsp:cNvPr id="0" name=""/>
        <dsp:cNvSpPr/>
      </dsp:nvSpPr>
      <dsp:spPr>
        <a:xfrm>
          <a:off x="7439715" y="2647688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baseline="0" dirty="0"/>
            <a:t>• Novos ativos regulados e estratégias de diversificação</a:t>
          </a:r>
          <a:endParaRPr lang="en-US" sz="2400" kern="1200" dirty="0"/>
        </a:p>
      </dsp:txBody>
      <dsp:txXfrm>
        <a:off x="7439715" y="2647688"/>
        <a:ext cx="3243239" cy="1375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812D6-5921-41E0-9F5E-C79B665101B9}">
      <dsp:nvSpPr>
        <dsp:cNvPr id="0" name=""/>
        <dsp:cNvSpPr/>
      </dsp:nvSpPr>
      <dsp:spPr>
        <a:xfrm>
          <a:off x="0" y="2209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F1577-4E2F-43D7-9BAC-C79F1118A05D}">
      <dsp:nvSpPr>
        <dsp:cNvPr id="0" name=""/>
        <dsp:cNvSpPr/>
      </dsp:nvSpPr>
      <dsp:spPr>
        <a:xfrm>
          <a:off x="0" y="2209"/>
          <a:ext cx="10972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0" i="0" kern="1200" baseline="0" dirty="0">
              <a:solidFill>
                <a:schemeClr val="accent1">
                  <a:lumMod val="75000"/>
                </a:schemeClr>
              </a:solidFill>
            </a:rPr>
            <a:t>Desafios regulatórios se tornam oportunidades com técnica, proporcionalidade e diálogo.</a:t>
          </a:r>
          <a:endParaRPr lang="en-US" sz="3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2209"/>
        <a:ext cx="10972800" cy="1507181"/>
      </dsp:txXfrm>
    </dsp:sp>
    <dsp:sp modelId="{E1660063-AEEB-4675-8F6B-C04EC99C5326}">
      <dsp:nvSpPr>
        <dsp:cNvPr id="0" name=""/>
        <dsp:cNvSpPr/>
      </dsp:nvSpPr>
      <dsp:spPr>
        <a:xfrm>
          <a:off x="0" y="1509390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5183B-A30C-4F5F-A423-8DADE2AAE328}">
      <dsp:nvSpPr>
        <dsp:cNvPr id="0" name=""/>
        <dsp:cNvSpPr/>
      </dsp:nvSpPr>
      <dsp:spPr>
        <a:xfrm>
          <a:off x="0" y="1509390"/>
          <a:ext cx="10972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0" i="0" kern="1200" baseline="0" dirty="0">
              <a:solidFill>
                <a:schemeClr val="accent1">
                  <a:lumMod val="75000"/>
                </a:schemeClr>
              </a:solidFill>
            </a:rPr>
            <a:t>A Previc, como seu eixo supervisor/normativo, atua como agente propulsionador de equilíbrio do sistema.</a:t>
          </a:r>
          <a:endParaRPr lang="en-US" sz="3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1509390"/>
        <a:ext cx="10972800" cy="1507181"/>
      </dsp:txXfrm>
    </dsp:sp>
    <dsp:sp modelId="{3D57FC92-537D-4C2C-AE44-7E61F9DFA6D8}">
      <dsp:nvSpPr>
        <dsp:cNvPr id="0" name=""/>
        <dsp:cNvSpPr/>
      </dsp:nvSpPr>
      <dsp:spPr>
        <a:xfrm>
          <a:off x="0" y="3016572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471E4-8C64-4236-B40A-48605BD972F4}">
      <dsp:nvSpPr>
        <dsp:cNvPr id="0" name=""/>
        <dsp:cNvSpPr/>
      </dsp:nvSpPr>
      <dsp:spPr>
        <a:xfrm>
          <a:off x="0" y="3016572"/>
          <a:ext cx="10972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0" i="0" kern="1200" baseline="0" dirty="0">
              <a:solidFill>
                <a:schemeClr val="accent1">
                  <a:lumMod val="75000"/>
                </a:schemeClr>
              </a:solidFill>
            </a:rPr>
            <a:t>O futuro exige ação coordenada entre supervisão, entidades e sociedade.</a:t>
          </a:r>
          <a:endParaRPr lang="en-US" sz="3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016572"/>
        <a:ext cx="10972800" cy="1507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BC7DB-9379-4D73-99A4-7B849F9C9D7B}" type="datetimeFigureOut">
              <a:rPr lang="pt-BR" smtClean="0"/>
              <a:t>27/05/2025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7F7E8-F3B0-4560-A78B-3F4C6E1BABB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18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3D90A1AC-BD27-A563-F99D-1DCFEEDD8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D3C8E06B-4149-DE00-1F5D-6D93B08DDA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3D03A517-464C-A35D-2A13-6382CCECCD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5017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8AEFDBA2-05E3-A26A-8111-2D6C4FB65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B378867D-ABBB-F0D5-7282-629BFE766E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55BE7B7B-AC5A-F45F-7514-598ADE196E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2578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A63C75DC-6D43-4020-73CA-9BFBD6F23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CCDD2F9C-406A-4C91-D01B-9276B2AC3F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8A90B5F1-526A-BDBF-5C83-3892B09B4A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6487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8DDCBC6B-F066-C24D-E84C-7525759CF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716F9BE0-B09B-6FDA-DD9B-6E22AD55DD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0D419B05-11ED-A3B5-AAD6-57932A8C9C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453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A2C4942B-448F-4A55-6E15-AB3A8B0EF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7F9EDF72-7FE3-AD17-E203-2E39A941D2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D6BBF8AA-751E-31F6-6237-54613FBCE2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0690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7F0BAEFC-7D12-7195-3885-1399EB31B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1181212f5_0_9:notes">
            <a:extLst>
              <a:ext uri="{FF2B5EF4-FFF2-40B4-BE49-F238E27FC236}">
                <a16:creationId xmlns:a16="http://schemas.microsoft.com/office/drawing/2014/main" id="{3290C911-CC3F-104E-6C6E-3D0E6FF5BD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1181212f5_0_9:notes">
            <a:extLst>
              <a:ext uri="{FF2B5EF4-FFF2-40B4-BE49-F238E27FC236}">
                <a16:creationId xmlns:a16="http://schemas.microsoft.com/office/drawing/2014/main" id="{EF471291-5C11-C871-32BA-5E74DAD54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9504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614BA27A-FAC8-5ED3-D38A-62917EF13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EA7571C1-9C06-64C1-2308-A2CF4983F2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4384CB2B-D34D-DB47-1370-D8FBF997E5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7937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D13795C9-0353-D8D8-E471-01D44DA8C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A417E7BD-D521-EABB-4B28-3E66E5BF17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F1062772-1082-72D0-59F2-6F4CC025A3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229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E0B83E22-C886-764B-23A9-9250380F8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394241D7-0034-1399-FE90-CB256E60B7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FE36249D-CA02-28F8-84B6-A30881CD42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1050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7D971BFF-6CB5-743B-037E-0836190A5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60518EAD-CB3A-D8E3-D335-41CAA84328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97A494E2-606B-54C3-77DD-152AC0ADB2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880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77452910-EBD6-8229-FE58-625F37128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1181212f5_0_9:notes">
            <a:extLst>
              <a:ext uri="{FF2B5EF4-FFF2-40B4-BE49-F238E27FC236}">
                <a16:creationId xmlns:a16="http://schemas.microsoft.com/office/drawing/2014/main" id="{DF64654B-4B4F-B67D-D2D6-1CC5D7D680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1181212f5_0_9:notes">
            <a:extLst>
              <a:ext uri="{FF2B5EF4-FFF2-40B4-BE49-F238E27FC236}">
                <a16:creationId xmlns:a16="http://schemas.microsoft.com/office/drawing/2014/main" id="{7770E254-0242-C812-4D2C-2D78947D61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5040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33550894-7657-AB45-68B2-E2BDE227F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DDBF0DEA-36B6-9EAB-56BA-7C057601EF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3DCC8779-A916-9421-72BC-75C53AE897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2570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0851FEEE-DCF8-3B47-1CB9-8C1AFE931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30B937D9-F9D3-A63F-95E7-758B86B3F1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519298B3-123C-5323-D097-7D201AA070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522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8AE018AB-825E-B53E-4389-4C8F99260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1D7B4E99-F4CF-D468-E036-98F43BECD8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9B455AD2-F8F0-7A81-AA20-F574DAB326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809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2641FD1B-AFDF-1767-9FE8-E6333D7C1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1181212f5_0_9:notes">
            <a:extLst>
              <a:ext uri="{FF2B5EF4-FFF2-40B4-BE49-F238E27FC236}">
                <a16:creationId xmlns:a16="http://schemas.microsoft.com/office/drawing/2014/main" id="{03D2497F-CF92-D87F-2C06-9200CB9352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1181212f5_0_9:notes">
            <a:extLst>
              <a:ext uri="{FF2B5EF4-FFF2-40B4-BE49-F238E27FC236}">
                <a16:creationId xmlns:a16="http://schemas.microsoft.com/office/drawing/2014/main" id="{75098D2C-5E22-6553-52A2-75B316A227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4912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0B75C5EA-004B-5C94-CB63-1B5785FCC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2F3B2390-6975-E10C-ADE7-6FB8765C5A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6C5A8AA3-9C89-8EB8-5B16-ABBB05D44C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7227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7502BA31-27DA-94C7-979B-35C0A9675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C7CCCA85-0E24-A949-7566-52732756B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7661EFCC-76F4-AA32-975B-702ED14EB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350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D31803A8-468E-C683-E64A-A4F3F8CC0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7BDC4B3D-CA2F-4820-F32B-DC19C2E62F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08A95923-D833-7E5F-2889-A784011B00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0163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24AB3FAC-0D4A-0D5A-4DD3-A2108DBE0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0E7A2F37-7B9C-79C9-9FF4-ABD19D3B31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64C399B0-8267-4E8E-AD55-12037D17AE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9834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0A81DDA2-D23E-E9A0-CED6-7E3D41D84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9E94C764-1EB3-4754-B049-B908AF816A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8715F8CF-CBC1-61AF-8D6B-E6047347B0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8582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67F5FD12-34AC-2CCB-B06C-7C4676820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8BFF20A4-B42C-6965-FD35-875A5C255B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35FFF476-804B-B30D-684B-E48AA27008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73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7925CECE-0D20-55AC-4BD6-CD898088A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33588F13-E47A-9F88-C5C6-35B0F4B173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3B6B4B57-0B28-77A8-3F9C-0D1A2CF758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973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BC068F71-DE85-3242-FB0D-08A444205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AE0AF6AE-3FD0-7897-2466-D273928BC4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D0AAD7E0-3CE2-BC3B-75F9-E7771BC7C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90713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8C3E50BD-41B1-513C-BC1D-A31B5248F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1181212f5_0_9:notes">
            <a:extLst>
              <a:ext uri="{FF2B5EF4-FFF2-40B4-BE49-F238E27FC236}">
                <a16:creationId xmlns:a16="http://schemas.microsoft.com/office/drawing/2014/main" id="{423506F5-895A-EA86-9410-3A5E72DE33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1181212f5_0_9:notes">
            <a:extLst>
              <a:ext uri="{FF2B5EF4-FFF2-40B4-BE49-F238E27FC236}">
                <a16:creationId xmlns:a16="http://schemas.microsoft.com/office/drawing/2014/main" id="{0257FA6C-0E34-5212-03F3-2CBB905590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0777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0D64A24F-9E8D-D730-FAD0-B667B9DA0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02E1A146-9B51-22C4-9632-83F345A131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7D6CD60F-30BD-E916-69CC-834E965842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5031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BB080B0F-E79A-6228-5E4C-B1941FFC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A722A894-7309-6788-784C-82E0EFD618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85BE4DDA-884F-7E61-95EC-CD1B509660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39960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1915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7CE50DD9-BE7F-ADEB-337D-D82314A60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9115B141-B479-2B38-0057-ED81BAF10D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8F62594D-4F94-AD71-0237-20675E9E0C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133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8DDCBC6B-F066-C24D-E84C-7525759CF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716F9BE0-B09B-6FDA-DD9B-6E22AD55DD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0D419B05-11ED-A3B5-AAD6-57932A8C9C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4536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2485B269-5594-CF67-A8B7-AC72D30AA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1181212f5_0_9:notes">
            <a:extLst>
              <a:ext uri="{FF2B5EF4-FFF2-40B4-BE49-F238E27FC236}">
                <a16:creationId xmlns:a16="http://schemas.microsoft.com/office/drawing/2014/main" id="{2B9A310D-A432-C413-3455-888C2C6EF3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1181212f5_0_9:notes">
            <a:extLst>
              <a:ext uri="{FF2B5EF4-FFF2-40B4-BE49-F238E27FC236}">
                <a16:creationId xmlns:a16="http://schemas.microsoft.com/office/drawing/2014/main" id="{3B5B8E0C-25CF-6128-FA16-167088DD8D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957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B83A42F5-0414-DB5D-FCFB-03AF710AF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0D3ACE86-A749-3E89-C4E6-B5C4096CEF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886C5C53-CA90-0058-5869-905CFADA73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3566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1BD20CE7-3F8C-9CCA-5B58-C14CF91DF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5776A768-8445-1FC0-A5FB-C0135A87EF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A320C938-569C-B1B2-CEEC-B5E5CC33E2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105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C2103650-BA54-1341-B6B5-51AFE6167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384AC410-BA96-5884-3CBA-03FCA9D9D5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58CF9AFF-9C1C-9F68-9E74-B6470BE515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989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8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8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8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8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8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8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8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8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8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8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1" y="3778834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3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3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3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3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3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3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3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3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3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2" y="62176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0375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6B151-DC11-0AFB-3927-2F9ABA31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AC961A-3732-2512-4AA2-49168BB25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868" y="1589618"/>
            <a:ext cx="11362267" cy="42841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8519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1" y="2867802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3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3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3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3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3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3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3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3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2" y="62176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6315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1" y="593368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81366" lvl="0" indent="-28602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62732" lvl="1" indent="-26483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144098" lvl="2" indent="-26483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525464" lvl="3" indent="-26483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906830" lvl="4" indent="-26483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8196" lvl="5" indent="-26483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669562" lvl="6" indent="-26483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050928" lvl="7" indent="-26483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432294" lvl="8" indent="-26483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2" y="62176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7463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1" y="593368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81366" lvl="0" indent="-26483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67"/>
            </a:lvl1pPr>
            <a:lvl2pPr marL="762732" lvl="1" indent="-25424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001"/>
            </a:lvl2pPr>
            <a:lvl3pPr marL="1144098" lvl="2" indent="-25424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001"/>
            </a:lvl3pPr>
            <a:lvl4pPr marL="1525464" lvl="3" indent="-25424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001"/>
            </a:lvl4pPr>
            <a:lvl5pPr marL="1906830" lvl="4" indent="-25424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001"/>
            </a:lvl5pPr>
            <a:lvl6pPr marL="2288196" lvl="5" indent="-25424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001"/>
            </a:lvl6pPr>
            <a:lvl7pPr marL="2669562" lvl="6" indent="-25424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001"/>
            </a:lvl7pPr>
            <a:lvl8pPr marL="3050928" lvl="7" indent="-25424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001"/>
            </a:lvl8pPr>
            <a:lvl9pPr marL="3432294" lvl="8" indent="-25424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001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1" y="1536634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81366" lvl="0" indent="-26483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67"/>
            </a:lvl1pPr>
            <a:lvl2pPr marL="762732" lvl="1" indent="-25424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001"/>
            </a:lvl2pPr>
            <a:lvl3pPr marL="1144098" lvl="2" indent="-25424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001"/>
            </a:lvl3pPr>
            <a:lvl4pPr marL="1525464" lvl="3" indent="-25424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001"/>
            </a:lvl4pPr>
            <a:lvl5pPr marL="1906830" lvl="4" indent="-25424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001"/>
            </a:lvl5pPr>
            <a:lvl6pPr marL="2288196" lvl="5" indent="-25424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001"/>
            </a:lvl6pPr>
            <a:lvl7pPr marL="2669562" lvl="6" indent="-25424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001"/>
            </a:lvl7pPr>
            <a:lvl8pPr marL="3050928" lvl="7" indent="-25424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001"/>
            </a:lvl8pPr>
            <a:lvl9pPr marL="3432294" lvl="8" indent="-25424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00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2" y="62176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5903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1" y="593368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2" y="62176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3059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1" y="740802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00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00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00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00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00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00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00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002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81366" lvl="0" indent="-25424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001"/>
            </a:lvl1pPr>
            <a:lvl2pPr marL="762732" lvl="1" indent="-25424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001"/>
            </a:lvl2pPr>
            <a:lvl3pPr marL="1144098" lvl="2" indent="-25424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001"/>
            </a:lvl3pPr>
            <a:lvl4pPr marL="1525464" lvl="3" indent="-25424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001"/>
            </a:lvl4pPr>
            <a:lvl5pPr marL="1906830" lvl="4" indent="-25424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001"/>
            </a:lvl5pPr>
            <a:lvl6pPr marL="2288196" lvl="5" indent="-25424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001"/>
            </a:lvl6pPr>
            <a:lvl7pPr marL="2669562" lvl="6" indent="-25424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001"/>
            </a:lvl7pPr>
            <a:lvl8pPr marL="3050928" lvl="7" indent="-25424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001"/>
            </a:lvl8pPr>
            <a:lvl9pPr marL="3432294" lvl="8" indent="-25424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00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2" y="62176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1957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9" y="600201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4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00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00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00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00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00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00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00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004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2" y="62176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11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1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76261" tIns="76261" rIns="76261" bIns="7626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67"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3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3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3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3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3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3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3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3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5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5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5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5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5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5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5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5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5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52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1" y="965435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81366" lvl="0" indent="-28602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62732" lvl="1" indent="-26483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144098" lvl="2" indent="-26483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525464" lvl="3" indent="-26483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906830" lvl="4" indent="-26483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8196" lvl="5" indent="-26483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669562" lvl="6" indent="-26483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050928" lvl="7" indent="-26483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432294" lvl="8" indent="-26483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2" y="62176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1432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1" y="5640768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81366" lvl="0" indent="-19068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2" y="62176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7224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1" y="1474835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9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9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9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9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9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9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9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9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1" y="4202968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81366" lvl="0" indent="-28602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62732" lvl="1" indent="-26483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144098" lvl="2" indent="-26483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525464" lvl="3" indent="-264837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906830" lvl="4" indent="-26483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8196" lvl="5" indent="-26483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669562" lvl="6" indent="-264837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050928" lvl="7" indent="-26483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432294" lvl="8" indent="-26483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2" y="62176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6077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2" y="62176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326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2" y="62176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834">
                <a:solidFill>
                  <a:schemeClr val="dk2"/>
                </a:solidFill>
              </a:defRPr>
            </a:lvl1pPr>
            <a:lvl2pPr lvl="1" algn="r">
              <a:buNone/>
              <a:defRPr sz="834">
                <a:solidFill>
                  <a:schemeClr val="dk2"/>
                </a:solidFill>
              </a:defRPr>
            </a:lvl2pPr>
            <a:lvl3pPr lvl="2" algn="r">
              <a:buNone/>
              <a:defRPr sz="834">
                <a:solidFill>
                  <a:schemeClr val="dk2"/>
                </a:solidFill>
              </a:defRPr>
            </a:lvl3pPr>
            <a:lvl4pPr lvl="3" algn="r">
              <a:buNone/>
              <a:defRPr sz="834">
                <a:solidFill>
                  <a:schemeClr val="dk2"/>
                </a:solidFill>
              </a:defRPr>
            </a:lvl4pPr>
            <a:lvl5pPr lvl="4" algn="r">
              <a:buNone/>
              <a:defRPr sz="834">
                <a:solidFill>
                  <a:schemeClr val="dk2"/>
                </a:solidFill>
              </a:defRPr>
            </a:lvl5pPr>
            <a:lvl6pPr lvl="5" algn="r">
              <a:buNone/>
              <a:defRPr sz="834">
                <a:solidFill>
                  <a:schemeClr val="dk2"/>
                </a:solidFill>
              </a:defRPr>
            </a:lvl6pPr>
            <a:lvl7pPr lvl="6" algn="r">
              <a:buNone/>
              <a:defRPr sz="834">
                <a:solidFill>
                  <a:schemeClr val="dk2"/>
                </a:solidFill>
              </a:defRPr>
            </a:lvl7pPr>
            <a:lvl8pPr lvl="7" algn="r">
              <a:buNone/>
              <a:defRPr sz="834">
                <a:solidFill>
                  <a:schemeClr val="dk2"/>
                </a:solidFill>
              </a:defRPr>
            </a:lvl8pPr>
            <a:lvl9pPr lvl="8" algn="r">
              <a:buNone/>
              <a:defRPr sz="834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54040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4.svg"/><Relationship Id="rId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5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9E75BE4-4998-ADC8-F28F-D7A82D51585B}"/>
              </a:ext>
            </a:extLst>
          </p:cNvPr>
          <p:cNvSpPr txBox="1"/>
          <p:nvPr/>
        </p:nvSpPr>
        <p:spPr>
          <a:xfrm>
            <a:off x="423689" y="5471737"/>
            <a:ext cx="3263869" cy="34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68" noProof="0" dirty="0">
                <a:solidFill>
                  <a:srgbClr val="0E4C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São Paulo/DF – 29 de maio de 2025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256" y="1507323"/>
            <a:ext cx="754527" cy="81912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5DF24AC-4A66-B70A-D890-3D93AB3AC2C4}"/>
              </a:ext>
            </a:extLst>
          </p:cNvPr>
          <p:cNvSpPr txBox="1"/>
          <p:nvPr/>
        </p:nvSpPr>
        <p:spPr>
          <a:xfrm>
            <a:off x="75" y="2059554"/>
            <a:ext cx="6756325" cy="273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pt-BR" sz="3670" b="1" noProof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</a:t>
            </a:r>
            <a:r>
              <a:rPr lang="pt-BR" sz="3670" b="1" noProof="0" dirty="0">
                <a:solidFill>
                  <a:srgbClr val="2540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</a:t>
            </a:r>
            <a:r>
              <a:rPr lang="pt-BR" sz="3670" b="1" noProof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Estratégico para EFPC</a:t>
            </a:r>
            <a:endParaRPr lang="pt-BR" sz="2503" b="1" i="1" u="sng" noProof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pt-BR" sz="2503" i="1" noProof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Desafios Regulatórios e Oportunidade de Crescimento</a:t>
            </a:r>
          </a:p>
          <a:p>
            <a:pPr algn="ctr">
              <a:lnSpc>
                <a:spcPct val="107000"/>
              </a:lnSpc>
            </a:pPr>
            <a:endParaRPr lang="pt-BR" sz="2503" b="1" i="1" u="sng" noProof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pt-BR" sz="2503" b="1" i="1" u="sng" noProof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Alcinei Cardoso Rodrigues</a:t>
            </a:r>
          </a:p>
          <a:p>
            <a:pPr algn="ctr">
              <a:lnSpc>
                <a:spcPct val="107000"/>
              </a:lnSpc>
            </a:pPr>
            <a:r>
              <a:rPr lang="pt-BR" sz="2503" b="1" i="1" u="sng" noProof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Diretor de Normas</a:t>
            </a:r>
            <a:endParaRPr lang="pt-BR" sz="2503" b="1" i="1" noProof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9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2CC33D51-87DF-90C8-A065-96CE4CC8C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930D96D-7FFB-1F89-3E1B-D7ACDB064143}"/>
              </a:ext>
            </a:extLst>
          </p:cNvPr>
          <p:cNvSpPr txBox="1"/>
          <p:nvPr/>
        </p:nvSpPr>
        <p:spPr>
          <a:xfrm>
            <a:off x="11826954" y="6330514"/>
            <a:ext cx="289162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395B911E-9EC0-C975-F619-B5DF66090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" y="-33817"/>
            <a:ext cx="12203769" cy="2360607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245879CC-EF54-E7CB-F672-473E23D2C194}"/>
              </a:ext>
            </a:extLst>
          </p:cNvPr>
          <p:cNvSpPr/>
          <p:nvPr/>
        </p:nvSpPr>
        <p:spPr>
          <a:xfrm>
            <a:off x="651876" y="2517549"/>
            <a:ext cx="9723786" cy="619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838"/>
              </a:lnSpc>
            </a:pPr>
            <a:r>
              <a:rPr lang="pt-BR" sz="3879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Sustentabilidade como Pilar da Supervisão</a:t>
            </a:r>
            <a:endParaRPr lang="pt-BR" sz="3879" dirty="0">
              <a:solidFill>
                <a:srgbClr val="093C92"/>
              </a:solidFill>
            </a:endParaRPr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C4B1B84A-95A3-3341-81FC-B5E07FF84245}"/>
              </a:ext>
            </a:extLst>
          </p:cNvPr>
          <p:cNvSpPr/>
          <p:nvPr/>
        </p:nvSpPr>
        <p:spPr>
          <a:xfrm>
            <a:off x="661014" y="3460416"/>
            <a:ext cx="424867" cy="424867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pt-BR" sz="1167" dirty="0">
              <a:solidFill>
                <a:srgbClr val="093C92"/>
              </a:solidFill>
            </a:endParaRPr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E84B53A1-B950-78DB-5758-F39A1002E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24" y="3486982"/>
            <a:ext cx="297447" cy="371734"/>
          </a:xfrm>
          <a:prstGeom prst="rect">
            <a:avLst/>
          </a:prstGeom>
        </p:spPr>
      </p:pic>
      <p:sp>
        <p:nvSpPr>
          <p:cNvPr id="9" name="Text 2">
            <a:extLst>
              <a:ext uri="{FF2B5EF4-FFF2-40B4-BE49-F238E27FC236}">
                <a16:creationId xmlns:a16="http://schemas.microsoft.com/office/drawing/2014/main" id="{ACC31CBD-A842-8C1B-8316-FCFF25E4BF54}"/>
              </a:ext>
            </a:extLst>
          </p:cNvPr>
          <p:cNvSpPr/>
          <p:nvPr/>
        </p:nvSpPr>
        <p:spPr>
          <a:xfrm>
            <a:off x="1274677" y="3525267"/>
            <a:ext cx="2478692" cy="309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9"/>
              </a:lnSpc>
            </a:pPr>
            <a:r>
              <a:rPr lang="pt-BR" sz="1918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Pressão Global</a:t>
            </a:r>
            <a:endParaRPr lang="pt-BR" sz="1918" dirty="0">
              <a:solidFill>
                <a:srgbClr val="093C92"/>
              </a:solidFill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5A063AA9-6D21-152A-FB4C-BFEDD23DF921}"/>
              </a:ext>
            </a:extLst>
          </p:cNvPr>
          <p:cNvSpPr/>
          <p:nvPr/>
        </p:nvSpPr>
        <p:spPr>
          <a:xfrm>
            <a:off x="1274678" y="3948348"/>
            <a:ext cx="4709296" cy="604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7"/>
              </a:lnSpc>
            </a:pPr>
            <a:r>
              <a:rPr lang="pt-BR" sz="1460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Crescente demanda por investimentos responsáveis no cenário mundial.</a:t>
            </a:r>
            <a:endParaRPr lang="pt-BR" sz="1460" dirty="0">
              <a:solidFill>
                <a:srgbClr val="093C92"/>
              </a:solidFill>
            </a:endParaRPr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70A3373B-2244-F2EF-C985-6A08F8C27849}"/>
              </a:ext>
            </a:extLst>
          </p:cNvPr>
          <p:cNvSpPr/>
          <p:nvPr/>
        </p:nvSpPr>
        <p:spPr>
          <a:xfrm>
            <a:off x="6219945" y="3460416"/>
            <a:ext cx="424867" cy="424867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pt-BR" sz="1167" dirty="0">
              <a:solidFill>
                <a:srgbClr val="093C92"/>
              </a:solidFill>
            </a:endParaRPr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E1DB75C5-EB45-0C0A-F6F4-FC6379A9F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655" y="3486982"/>
            <a:ext cx="297447" cy="371734"/>
          </a:xfrm>
          <a:prstGeom prst="rect">
            <a:avLst/>
          </a:prstGeom>
        </p:spPr>
      </p:pic>
      <p:sp>
        <p:nvSpPr>
          <p:cNvPr id="13" name="Text 5">
            <a:extLst>
              <a:ext uri="{FF2B5EF4-FFF2-40B4-BE49-F238E27FC236}">
                <a16:creationId xmlns:a16="http://schemas.microsoft.com/office/drawing/2014/main" id="{6F29DF5E-31F0-2369-4E2C-77E9F71605DB}"/>
              </a:ext>
            </a:extLst>
          </p:cNvPr>
          <p:cNvSpPr/>
          <p:nvPr/>
        </p:nvSpPr>
        <p:spPr>
          <a:xfrm>
            <a:off x="6833609" y="3525267"/>
            <a:ext cx="2478692" cy="309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9"/>
              </a:lnSpc>
            </a:pPr>
            <a:r>
              <a:rPr lang="pt-BR" sz="1918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Mitigação de Riscos</a:t>
            </a:r>
            <a:endParaRPr lang="pt-BR" sz="1918" dirty="0">
              <a:solidFill>
                <a:srgbClr val="093C92"/>
              </a:solidFill>
            </a:endParaRPr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BB11FF40-FA61-5468-66F1-5EC8A656C0C6}"/>
              </a:ext>
            </a:extLst>
          </p:cNvPr>
          <p:cNvSpPr/>
          <p:nvPr/>
        </p:nvSpPr>
        <p:spPr>
          <a:xfrm>
            <a:off x="6833610" y="3948348"/>
            <a:ext cx="4709296" cy="604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7"/>
              </a:lnSpc>
            </a:pPr>
            <a:r>
              <a:rPr lang="pt-BR" sz="1460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Necessidade de reduzir riscos financeiros, ambientais e sociais.</a:t>
            </a:r>
            <a:endParaRPr lang="pt-BR" sz="1460" dirty="0">
              <a:solidFill>
                <a:srgbClr val="093C92"/>
              </a:solidFill>
            </a:endParaRPr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E80468CE-B0B7-99D5-8483-5B44C003AFA5}"/>
              </a:ext>
            </a:extLst>
          </p:cNvPr>
          <p:cNvSpPr/>
          <p:nvPr/>
        </p:nvSpPr>
        <p:spPr>
          <a:xfrm>
            <a:off x="661014" y="4930469"/>
            <a:ext cx="424867" cy="424867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pt-BR" sz="1167" dirty="0">
              <a:solidFill>
                <a:srgbClr val="093C92"/>
              </a:solidFill>
            </a:endParaRPr>
          </a:p>
        </p:txBody>
      </p:sp>
      <p:pic>
        <p:nvPicPr>
          <p:cNvPr id="16" name="Image 3" descr="preencoded.png">
            <a:extLst>
              <a:ext uri="{FF2B5EF4-FFF2-40B4-BE49-F238E27FC236}">
                <a16:creationId xmlns:a16="http://schemas.microsoft.com/office/drawing/2014/main" id="{2DA92CC4-4E03-2BE2-BC0A-9FF253B11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724" y="4957036"/>
            <a:ext cx="297447" cy="371734"/>
          </a:xfrm>
          <a:prstGeom prst="rect">
            <a:avLst/>
          </a:prstGeom>
        </p:spPr>
      </p:pic>
      <p:sp>
        <p:nvSpPr>
          <p:cNvPr id="17" name="Text 8">
            <a:extLst>
              <a:ext uri="{FF2B5EF4-FFF2-40B4-BE49-F238E27FC236}">
                <a16:creationId xmlns:a16="http://schemas.microsoft.com/office/drawing/2014/main" id="{9B719394-43C3-6E2D-A852-CF9C2043FEF7}"/>
              </a:ext>
            </a:extLst>
          </p:cNvPr>
          <p:cNvSpPr/>
          <p:nvPr/>
        </p:nvSpPr>
        <p:spPr>
          <a:xfrm>
            <a:off x="1274678" y="4995321"/>
            <a:ext cx="3114007" cy="309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9"/>
              </a:lnSpc>
            </a:pPr>
            <a:r>
              <a:rPr lang="pt-BR" sz="1918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Alinhamento Internacional</a:t>
            </a:r>
            <a:endParaRPr lang="pt-BR" sz="1918" dirty="0">
              <a:solidFill>
                <a:srgbClr val="093C92"/>
              </a:solidFill>
            </a:endParaRPr>
          </a:p>
        </p:txBody>
      </p:sp>
      <p:sp>
        <p:nvSpPr>
          <p:cNvPr id="18" name="Text 9">
            <a:extLst>
              <a:ext uri="{FF2B5EF4-FFF2-40B4-BE49-F238E27FC236}">
                <a16:creationId xmlns:a16="http://schemas.microsoft.com/office/drawing/2014/main" id="{34C8728C-CC72-FBAC-B9E4-396EE17A8521}"/>
              </a:ext>
            </a:extLst>
          </p:cNvPr>
          <p:cNvSpPr/>
          <p:nvPr/>
        </p:nvSpPr>
        <p:spPr>
          <a:xfrm>
            <a:off x="1274678" y="5418402"/>
            <a:ext cx="4709296" cy="302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7"/>
              </a:lnSpc>
            </a:pPr>
            <a:r>
              <a:rPr lang="pt-BR" sz="1460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Conformidade com padrões como PRI e TCFD.</a:t>
            </a:r>
            <a:endParaRPr lang="pt-BR" sz="1460" dirty="0">
              <a:solidFill>
                <a:srgbClr val="093C92"/>
              </a:solidFill>
            </a:endParaRPr>
          </a:p>
        </p:txBody>
      </p:sp>
      <p:sp>
        <p:nvSpPr>
          <p:cNvPr id="19" name="Shape 10">
            <a:extLst>
              <a:ext uri="{FF2B5EF4-FFF2-40B4-BE49-F238E27FC236}">
                <a16:creationId xmlns:a16="http://schemas.microsoft.com/office/drawing/2014/main" id="{4CD7778E-EF3D-99AA-BA8B-B5AD767C11EA}"/>
              </a:ext>
            </a:extLst>
          </p:cNvPr>
          <p:cNvSpPr/>
          <p:nvPr/>
        </p:nvSpPr>
        <p:spPr>
          <a:xfrm>
            <a:off x="6219945" y="4930469"/>
            <a:ext cx="424867" cy="424867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pt-BR" sz="1167" dirty="0">
              <a:solidFill>
                <a:srgbClr val="093C92"/>
              </a:solidFill>
            </a:endParaRPr>
          </a:p>
        </p:txBody>
      </p:sp>
      <p:pic>
        <p:nvPicPr>
          <p:cNvPr id="20" name="Image 4" descr="preencoded.png">
            <a:extLst>
              <a:ext uri="{FF2B5EF4-FFF2-40B4-BE49-F238E27FC236}">
                <a16:creationId xmlns:a16="http://schemas.microsoft.com/office/drawing/2014/main" id="{37362FE7-FB8D-85B6-E613-E09FB9B929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3655" y="4957036"/>
            <a:ext cx="297447" cy="371734"/>
          </a:xfrm>
          <a:prstGeom prst="rect">
            <a:avLst/>
          </a:prstGeom>
        </p:spPr>
      </p:pic>
      <p:sp>
        <p:nvSpPr>
          <p:cNvPr id="21" name="Text 11">
            <a:extLst>
              <a:ext uri="{FF2B5EF4-FFF2-40B4-BE49-F238E27FC236}">
                <a16:creationId xmlns:a16="http://schemas.microsoft.com/office/drawing/2014/main" id="{7EE12753-4C28-28B9-3807-70C2C0E7EDE2}"/>
              </a:ext>
            </a:extLst>
          </p:cNvPr>
          <p:cNvSpPr/>
          <p:nvPr/>
        </p:nvSpPr>
        <p:spPr>
          <a:xfrm>
            <a:off x="6833609" y="4995321"/>
            <a:ext cx="3028299" cy="309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9"/>
              </a:lnSpc>
            </a:pPr>
            <a:r>
              <a:rPr lang="pt-BR" sz="1918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Proteção dos Participantes</a:t>
            </a:r>
            <a:endParaRPr lang="pt-BR" sz="1918" dirty="0">
              <a:solidFill>
                <a:srgbClr val="093C92"/>
              </a:solidFill>
            </a:endParaRPr>
          </a:p>
        </p:txBody>
      </p:sp>
      <p:sp>
        <p:nvSpPr>
          <p:cNvPr id="22" name="Text 12">
            <a:extLst>
              <a:ext uri="{FF2B5EF4-FFF2-40B4-BE49-F238E27FC236}">
                <a16:creationId xmlns:a16="http://schemas.microsoft.com/office/drawing/2014/main" id="{2C4E924D-F7A5-23DF-6661-C7927B832B18}"/>
              </a:ext>
            </a:extLst>
          </p:cNvPr>
          <p:cNvSpPr/>
          <p:nvPr/>
        </p:nvSpPr>
        <p:spPr>
          <a:xfrm>
            <a:off x="6833610" y="5418401"/>
            <a:ext cx="4709296" cy="604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7"/>
              </a:lnSpc>
            </a:pPr>
            <a:r>
              <a:rPr lang="pt-BR" sz="1460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Garantia da perenidade dos fundos e segurança dos beneficiários.</a:t>
            </a:r>
            <a:endParaRPr lang="pt-BR" sz="1460" dirty="0">
              <a:solidFill>
                <a:srgbClr val="093C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8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2C81C8C0-2845-4895-6F92-03BCA06B5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5E595D-0849-92D7-3BC6-244283D72EED}"/>
              </a:ext>
            </a:extLst>
          </p:cNvPr>
          <p:cNvSpPr txBox="1"/>
          <p:nvPr/>
        </p:nvSpPr>
        <p:spPr>
          <a:xfrm>
            <a:off x="11710219" y="6330514"/>
            <a:ext cx="405897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BD854BAC-DDF5-3C81-8386-F16916B105E0}"/>
              </a:ext>
            </a:extLst>
          </p:cNvPr>
          <p:cNvGrpSpPr/>
          <p:nvPr/>
        </p:nvGrpSpPr>
        <p:grpSpPr>
          <a:xfrm>
            <a:off x="2065003" y="1366683"/>
            <a:ext cx="8061993" cy="4778127"/>
            <a:chOff x="3191053" y="320755"/>
            <a:chExt cx="8732876" cy="7018163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62D4FC8F-179C-59EB-E975-FFD890B81534}"/>
                </a:ext>
              </a:extLst>
            </p:cNvPr>
            <p:cNvGrpSpPr/>
            <p:nvPr/>
          </p:nvGrpSpPr>
          <p:grpSpPr>
            <a:xfrm>
              <a:off x="3874654" y="320755"/>
              <a:ext cx="8049275" cy="6354570"/>
              <a:chOff x="1233054" y="233669"/>
              <a:chExt cx="8049275" cy="6354570"/>
            </a:xfrm>
          </p:grpSpPr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B06BC8C6-0B2F-4752-C703-5A3EFD2060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46909" y="233669"/>
                <a:ext cx="0" cy="635457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ector de Seta Reta 44">
                <a:extLst>
                  <a:ext uri="{FF2B5EF4-FFF2-40B4-BE49-F238E27FC236}">
                    <a16:creationId xmlns:a16="http://schemas.microsoft.com/office/drawing/2014/main" id="{49DC6E9A-4713-023F-078F-31CF1D0BB3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3054" y="6574384"/>
                <a:ext cx="804927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AC3E5B21-2060-4F1D-0E83-A81F1968C8AD}"/>
                </a:ext>
              </a:extLst>
            </p:cNvPr>
            <p:cNvGrpSpPr/>
            <p:nvPr/>
          </p:nvGrpSpPr>
          <p:grpSpPr>
            <a:xfrm>
              <a:off x="4516110" y="445446"/>
              <a:ext cx="7200000" cy="5760000"/>
              <a:chOff x="2082329" y="219814"/>
              <a:chExt cx="7200000" cy="5760000"/>
            </a:xfrm>
          </p:grpSpPr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12692B26-0FEA-4325-539A-29552EAFF061}"/>
                  </a:ext>
                </a:extLst>
              </p:cNvPr>
              <p:cNvSpPr/>
              <p:nvPr/>
            </p:nvSpPr>
            <p:spPr>
              <a:xfrm>
                <a:off x="2082329" y="219814"/>
                <a:ext cx="3600000" cy="2880000"/>
              </a:xfrm>
              <a:prstGeom prst="rect">
                <a:avLst/>
              </a:prstGeom>
              <a:solidFill>
                <a:srgbClr val="FF9F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2" b="1" dirty="0"/>
                  <a:t>S3</a:t>
                </a:r>
              </a:p>
              <a:p>
                <a:pPr algn="ctr"/>
                <a:r>
                  <a:rPr lang="pt-BR" sz="2002" dirty="0"/>
                  <a:t>Porte e complexidade intermediários – supervisão  moderada</a:t>
                </a: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72E19FC8-ED3E-CBD6-908B-BC0045C11447}"/>
                  </a:ext>
                </a:extLst>
              </p:cNvPr>
              <p:cNvSpPr/>
              <p:nvPr/>
            </p:nvSpPr>
            <p:spPr>
              <a:xfrm>
                <a:off x="5682329" y="219814"/>
                <a:ext cx="3600000" cy="2880000"/>
              </a:xfrm>
              <a:prstGeom prst="rect">
                <a:avLst/>
              </a:prstGeom>
              <a:solidFill>
                <a:srgbClr val="F559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2" b="1" dirty="0"/>
                  <a:t>S1</a:t>
                </a:r>
              </a:p>
              <a:p>
                <a:pPr algn="ctr"/>
                <a:r>
                  <a:rPr lang="pt-BR" sz="2002" dirty="0"/>
                  <a:t>Maior porte e complexidade – exigência máxima de supervisão </a:t>
                </a: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561FA3AE-C8D3-F712-FA68-429EAEA6AE38}"/>
                  </a:ext>
                </a:extLst>
              </p:cNvPr>
              <p:cNvSpPr/>
              <p:nvPr/>
            </p:nvSpPr>
            <p:spPr>
              <a:xfrm>
                <a:off x="2082329" y="3099814"/>
                <a:ext cx="3600000" cy="2880000"/>
              </a:xfrm>
              <a:prstGeom prst="rect">
                <a:avLst/>
              </a:prstGeom>
              <a:solidFill>
                <a:srgbClr val="C6DF9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2" b="1" dirty="0"/>
                  <a:t>S4</a:t>
                </a:r>
              </a:p>
              <a:p>
                <a:pPr algn="ctr"/>
                <a:r>
                  <a:rPr lang="pt-BR" sz="2002" dirty="0"/>
                  <a:t>Menor porte e complexidade – supervisão proporcional simplificada</a:t>
                </a: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A14113EE-AE3D-0211-F3BE-33A01686B045}"/>
                  </a:ext>
                </a:extLst>
              </p:cNvPr>
              <p:cNvSpPr/>
              <p:nvPr/>
            </p:nvSpPr>
            <p:spPr>
              <a:xfrm>
                <a:off x="5682329" y="3099814"/>
                <a:ext cx="3600000" cy="2880000"/>
              </a:xfrm>
              <a:prstGeom prst="rect">
                <a:avLst/>
              </a:prstGeom>
              <a:solidFill>
                <a:srgbClr val="68B4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2" dirty="0"/>
                  <a:t>S2</a:t>
                </a:r>
              </a:p>
              <a:p>
                <a:pPr algn="ctr"/>
                <a:r>
                  <a:rPr lang="pt-BR" sz="2002" dirty="0"/>
                  <a:t>Porte e complexidade moderados – supervisão rigorosa</a:t>
                </a:r>
              </a:p>
            </p:txBody>
          </p:sp>
        </p:grp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618797A-B633-F2D8-500D-06810E002F03}"/>
                </a:ext>
              </a:extLst>
            </p:cNvPr>
            <p:cNvSpPr txBox="1"/>
            <p:nvPr/>
          </p:nvSpPr>
          <p:spPr>
            <a:xfrm>
              <a:off x="6152024" y="6675324"/>
              <a:ext cx="5564089" cy="663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336" b="1" dirty="0"/>
                <a:t>Porte e Complexidade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E20A952F-E0C5-CB04-37CE-0B8E4D94D7B3}"/>
                </a:ext>
              </a:extLst>
            </p:cNvPr>
            <p:cNvSpPr txBox="1"/>
            <p:nvPr/>
          </p:nvSpPr>
          <p:spPr>
            <a:xfrm>
              <a:off x="3191053" y="1408496"/>
              <a:ext cx="697456" cy="4179088"/>
            </a:xfrm>
            <a:prstGeom prst="rect">
              <a:avLst/>
            </a:prstGeom>
            <a:noFill/>
          </p:spPr>
          <p:txBody>
            <a:bodyPr vert="vert270" wrap="square" rtlCol="0" anchor="ctr" anchorCtr="0">
              <a:normAutofit/>
            </a:bodyPr>
            <a:lstStyle/>
            <a:p>
              <a:r>
                <a:rPr lang="pt-BR" sz="2336" b="1" dirty="0"/>
                <a:t>Escopo da Supervisão</a:t>
              </a:r>
            </a:p>
          </p:txBody>
        </p:sp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13A2C334-AA77-FFC8-8CB9-263976D54CE1}"/>
              </a:ext>
            </a:extLst>
          </p:cNvPr>
          <p:cNvSpPr txBox="1"/>
          <p:nvPr/>
        </p:nvSpPr>
        <p:spPr>
          <a:xfrm>
            <a:off x="2208851" y="160487"/>
            <a:ext cx="7774298" cy="669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107000"/>
              </a:lnSpc>
              <a:defRPr sz="4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sz="3670" dirty="0"/>
              <a:t>Matriz de escopo de Supervisão</a:t>
            </a:r>
          </a:p>
        </p:txBody>
      </p:sp>
    </p:spTree>
    <p:extLst>
      <p:ext uri="{BB962C8B-B14F-4D97-AF65-F5344CB8AC3E}">
        <p14:creationId xmlns:p14="http://schemas.microsoft.com/office/powerpoint/2010/main" val="3937028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ADD6CFC9-509A-3B57-09B7-2F64A63AD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9DDBC57-FE69-DC12-4996-D4ABE22D087A}"/>
              </a:ext>
            </a:extLst>
          </p:cNvPr>
          <p:cNvSpPr txBox="1"/>
          <p:nvPr/>
        </p:nvSpPr>
        <p:spPr>
          <a:xfrm>
            <a:off x="11710219" y="6330514"/>
            <a:ext cx="405897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3A70E37E-3072-7C9C-936D-C583A0B98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9" y="0"/>
            <a:ext cx="12203769" cy="1834935"/>
          </a:xfrm>
          <a:prstGeom prst="rect">
            <a:avLst/>
          </a:prstGeom>
        </p:spPr>
      </p:pic>
      <p:sp>
        <p:nvSpPr>
          <p:cNvPr id="8" name="Text 0">
            <a:extLst>
              <a:ext uri="{FF2B5EF4-FFF2-40B4-BE49-F238E27FC236}">
                <a16:creationId xmlns:a16="http://schemas.microsoft.com/office/drawing/2014/main" id="{DC372436-CA4F-9A3D-83FF-A6A2EC2DA3F3}"/>
              </a:ext>
            </a:extLst>
          </p:cNvPr>
          <p:cNvSpPr/>
          <p:nvPr/>
        </p:nvSpPr>
        <p:spPr>
          <a:xfrm>
            <a:off x="513829" y="1933681"/>
            <a:ext cx="6204620" cy="481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53"/>
              </a:lnSpc>
            </a:pPr>
            <a:r>
              <a:rPr lang="pt-BR" sz="3003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Mensuração de Impactos ASG</a:t>
            </a:r>
            <a:endParaRPr lang="pt-BR" sz="3003" dirty="0">
              <a:solidFill>
                <a:srgbClr val="093C92"/>
              </a:solidFill>
            </a:endParaRPr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A6CB6589-BC49-776C-28C9-BB1C5A364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28" y="2509407"/>
            <a:ext cx="733935" cy="880721"/>
          </a:xfrm>
          <a:prstGeom prst="rect">
            <a:avLst/>
          </a:prstGeom>
        </p:spPr>
      </p:pic>
      <p:sp>
        <p:nvSpPr>
          <p:cNvPr id="11" name="Text 1">
            <a:extLst>
              <a:ext uri="{FF2B5EF4-FFF2-40B4-BE49-F238E27FC236}">
                <a16:creationId xmlns:a16="http://schemas.microsoft.com/office/drawing/2014/main" id="{3872EB28-32D1-2A30-517A-282C0C70B5D6}"/>
              </a:ext>
            </a:extLst>
          </p:cNvPr>
          <p:cNvSpPr/>
          <p:nvPr/>
        </p:nvSpPr>
        <p:spPr>
          <a:xfrm>
            <a:off x="1467945" y="2656194"/>
            <a:ext cx="1926702" cy="240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7"/>
              </a:lnSpc>
            </a:pPr>
            <a:r>
              <a:rPr lang="pt-BR" sz="2002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Regulamentação</a:t>
            </a:r>
            <a:endParaRPr lang="pt-BR" sz="2002" dirty="0">
              <a:solidFill>
                <a:srgbClr val="093C92"/>
              </a:solidFill>
            </a:endParaRPr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BECBC7FF-643A-3315-63BF-3433A99C4B2F}"/>
              </a:ext>
            </a:extLst>
          </p:cNvPr>
          <p:cNvSpPr/>
          <p:nvPr/>
        </p:nvSpPr>
        <p:spPr>
          <a:xfrm>
            <a:off x="1467943" y="2985025"/>
            <a:ext cx="10222147" cy="234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35"/>
              </a:lnSpc>
            </a:pPr>
            <a:r>
              <a:rPr lang="pt-BR" sz="1334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CMN 5.202/2025 formaliza obrigação de mensurar impactos ASG.</a:t>
            </a:r>
            <a:endParaRPr lang="pt-BR" sz="1334" dirty="0">
              <a:solidFill>
                <a:srgbClr val="093C92"/>
              </a:solidFill>
            </a:endParaRPr>
          </a:p>
        </p:txBody>
      </p:sp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0E46AB29-C5D9-ABA2-774A-CEC7BBCCA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28" y="3390129"/>
            <a:ext cx="733935" cy="880721"/>
          </a:xfrm>
          <a:prstGeom prst="rect">
            <a:avLst/>
          </a:prstGeom>
        </p:spPr>
      </p:pic>
      <p:sp>
        <p:nvSpPr>
          <p:cNvPr id="14" name="Text 3">
            <a:extLst>
              <a:ext uri="{FF2B5EF4-FFF2-40B4-BE49-F238E27FC236}">
                <a16:creationId xmlns:a16="http://schemas.microsoft.com/office/drawing/2014/main" id="{C32B40EF-248F-C807-7749-DE098C305829}"/>
              </a:ext>
            </a:extLst>
          </p:cNvPr>
          <p:cNvSpPr/>
          <p:nvPr/>
        </p:nvSpPr>
        <p:spPr>
          <a:xfrm>
            <a:off x="1467945" y="3536916"/>
            <a:ext cx="1926702" cy="240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7"/>
              </a:lnSpc>
            </a:pPr>
            <a:r>
              <a:rPr lang="pt-BR" sz="2002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Operacionalização</a:t>
            </a:r>
            <a:endParaRPr lang="pt-BR" sz="2002" dirty="0">
              <a:solidFill>
                <a:srgbClr val="093C92"/>
              </a:solidFill>
            </a:endParaRPr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C01DB65C-B269-3F81-7339-30FE27382CAB}"/>
              </a:ext>
            </a:extLst>
          </p:cNvPr>
          <p:cNvSpPr/>
          <p:nvPr/>
        </p:nvSpPr>
        <p:spPr>
          <a:xfrm>
            <a:off x="1467943" y="3865746"/>
            <a:ext cx="10222147" cy="234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35"/>
              </a:lnSpc>
            </a:pPr>
            <a:r>
              <a:rPr lang="pt-BR" sz="1334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Previc responsável por detalhar critérios e procedimentos.</a:t>
            </a:r>
            <a:endParaRPr lang="pt-BR" sz="1334" dirty="0">
              <a:solidFill>
                <a:srgbClr val="093C92"/>
              </a:solidFill>
            </a:endParaRPr>
          </a:p>
        </p:txBody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90EF980C-117E-AD6B-3587-DF2B1E8BDC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28" y="4270850"/>
            <a:ext cx="733935" cy="880721"/>
          </a:xfrm>
          <a:prstGeom prst="rect">
            <a:avLst/>
          </a:prstGeom>
        </p:spPr>
      </p:pic>
      <p:sp>
        <p:nvSpPr>
          <p:cNvPr id="21" name="Text 5">
            <a:extLst>
              <a:ext uri="{FF2B5EF4-FFF2-40B4-BE49-F238E27FC236}">
                <a16:creationId xmlns:a16="http://schemas.microsoft.com/office/drawing/2014/main" id="{9E3E4778-F7DC-323B-FE54-EF048983A090}"/>
              </a:ext>
            </a:extLst>
          </p:cNvPr>
          <p:cNvSpPr/>
          <p:nvPr/>
        </p:nvSpPr>
        <p:spPr>
          <a:xfrm>
            <a:off x="1467945" y="4417637"/>
            <a:ext cx="1926702" cy="240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7"/>
              </a:lnSpc>
            </a:pPr>
            <a:r>
              <a:rPr lang="pt-BR" sz="2002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Implementação</a:t>
            </a:r>
            <a:endParaRPr lang="pt-BR" sz="2002" dirty="0">
              <a:solidFill>
                <a:srgbClr val="093C92"/>
              </a:solidFill>
            </a:endParaRPr>
          </a:p>
        </p:txBody>
      </p:sp>
      <p:sp>
        <p:nvSpPr>
          <p:cNvPr id="23" name="Text 6">
            <a:extLst>
              <a:ext uri="{FF2B5EF4-FFF2-40B4-BE49-F238E27FC236}">
                <a16:creationId xmlns:a16="http://schemas.microsoft.com/office/drawing/2014/main" id="{7238B292-DE2A-8B6F-0B82-38944A57D585}"/>
              </a:ext>
            </a:extLst>
          </p:cNvPr>
          <p:cNvSpPr/>
          <p:nvPr/>
        </p:nvSpPr>
        <p:spPr>
          <a:xfrm>
            <a:off x="1467943" y="4746467"/>
            <a:ext cx="10222147" cy="234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35"/>
              </a:lnSpc>
            </a:pPr>
            <a:r>
              <a:rPr lang="pt-BR" sz="1334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Atualização da Resolução Previc nº 23/2023 prevista para 2025.</a:t>
            </a:r>
            <a:endParaRPr lang="pt-BR" sz="1334" dirty="0">
              <a:solidFill>
                <a:srgbClr val="093C92"/>
              </a:solidFill>
            </a:endParaRPr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CCFFE432-3DEA-4DA4-336E-5ED897BD24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828" y="5151571"/>
            <a:ext cx="733935" cy="880721"/>
          </a:xfrm>
          <a:prstGeom prst="rect">
            <a:avLst/>
          </a:prstGeom>
        </p:spPr>
      </p:pic>
      <p:sp>
        <p:nvSpPr>
          <p:cNvPr id="27" name="Text 7">
            <a:extLst>
              <a:ext uri="{FF2B5EF4-FFF2-40B4-BE49-F238E27FC236}">
                <a16:creationId xmlns:a16="http://schemas.microsoft.com/office/drawing/2014/main" id="{74B3F0E4-AB6B-80E9-574F-C0219A933301}"/>
              </a:ext>
            </a:extLst>
          </p:cNvPr>
          <p:cNvSpPr/>
          <p:nvPr/>
        </p:nvSpPr>
        <p:spPr>
          <a:xfrm>
            <a:off x="1467945" y="5298358"/>
            <a:ext cx="1926702" cy="240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7"/>
              </a:lnSpc>
            </a:pPr>
            <a:r>
              <a:rPr lang="pt-BR" sz="2002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Diferenciação</a:t>
            </a:r>
            <a:endParaRPr lang="pt-BR" sz="2002" dirty="0">
              <a:solidFill>
                <a:srgbClr val="093C92"/>
              </a:solidFill>
            </a:endParaRPr>
          </a:p>
        </p:txBody>
      </p:sp>
      <p:sp>
        <p:nvSpPr>
          <p:cNvPr id="28" name="Text 8">
            <a:extLst>
              <a:ext uri="{FF2B5EF4-FFF2-40B4-BE49-F238E27FC236}">
                <a16:creationId xmlns:a16="http://schemas.microsoft.com/office/drawing/2014/main" id="{B65566E8-1536-6B5A-0A46-96CBF1A84FA7}"/>
              </a:ext>
            </a:extLst>
          </p:cNvPr>
          <p:cNvSpPr/>
          <p:nvPr/>
        </p:nvSpPr>
        <p:spPr>
          <a:xfrm>
            <a:off x="1467943" y="5627188"/>
            <a:ext cx="10222147" cy="234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35"/>
              </a:lnSpc>
            </a:pPr>
            <a:r>
              <a:rPr lang="pt-BR" sz="1334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Exigências proporcionais conforme segmentação (S1 a S4).</a:t>
            </a:r>
            <a:endParaRPr lang="pt-BR" sz="1334" dirty="0">
              <a:solidFill>
                <a:srgbClr val="093C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2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7524F124-086B-2E10-1F29-35556C1EE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495B701-F961-9854-D074-DA63261911A9}"/>
              </a:ext>
            </a:extLst>
          </p:cNvPr>
          <p:cNvSpPr txBox="1"/>
          <p:nvPr/>
        </p:nvSpPr>
        <p:spPr>
          <a:xfrm>
            <a:off x="11710219" y="6330514"/>
            <a:ext cx="405897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7F0C107-CD0F-41F7-A5B8-A5C8432B3C32}" type="slidenum">
              <a:rPr lang="pt-BR" sz="1167" noProof="0" smtClean="0">
                <a:solidFill>
                  <a:schemeClr val="bg1"/>
                </a:solidFill>
              </a:rPr>
              <a:t>13</a:t>
            </a:fld>
            <a:endParaRPr lang="pt-BR" sz="1167" noProof="0" dirty="0">
              <a:solidFill>
                <a:schemeClr val="bg1"/>
              </a:solidFill>
            </a:endParaRPr>
          </a:p>
        </p:txBody>
      </p:sp>
      <p:pic>
        <p:nvPicPr>
          <p:cNvPr id="2" name="Image 6" descr="preencoded.png">
            <a:extLst>
              <a:ext uri="{FF2B5EF4-FFF2-40B4-BE49-F238E27FC236}">
                <a16:creationId xmlns:a16="http://schemas.microsoft.com/office/drawing/2014/main" id="{5BCCDBD8-D392-F9E6-52FB-B14613248D1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42233" y="2052388"/>
            <a:ext cx="3847940" cy="3847940"/>
          </a:xfrm>
          <a:prstGeom prst="rect">
            <a:avLst/>
          </a:prstGeom>
        </p:spPr>
      </p:pic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95A75AFD-8D63-3B89-CBF6-4FCA6630091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42233" y="2052388"/>
            <a:ext cx="3847940" cy="3847940"/>
          </a:xfrm>
          <a:prstGeom prst="rect">
            <a:avLst/>
          </a:prstGeom>
        </p:spPr>
      </p:pic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BAF4D638-2C70-1DBC-2943-C6C467D79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233" y="2052388"/>
            <a:ext cx="3847940" cy="3847940"/>
          </a:xfrm>
          <a:prstGeom prst="rect">
            <a:avLst/>
          </a:prstGeom>
        </p:spPr>
      </p:pic>
      <p:pic>
        <p:nvPicPr>
          <p:cNvPr id="9" name="Image 4" descr="preencoded.png">
            <a:extLst>
              <a:ext uri="{FF2B5EF4-FFF2-40B4-BE49-F238E27FC236}">
                <a16:creationId xmlns:a16="http://schemas.microsoft.com/office/drawing/2014/main" id="{DB9980DB-37CE-0208-2E8A-D0CBD5F2849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42233" y="2052388"/>
            <a:ext cx="3847940" cy="3847940"/>
          </a:xfrm>
          <a:prstGeom prst="rect">
            <a:avLst/>
          </a:prstGeom>
        </p:spPr>
      </p:pic>
      <p:sp>
        <p:nvSpPr>
          <p:cNvPr id="15" name="Text 0">
            <a:extLst>
              <a:ext uri="{FF2B5EF4-FFF2-40B4-BE49-F238E27FC236}">
                <a16:creationId xmlns:a16="http://schemas.microsoft.com/office/drawing/2014/main" id="{E8F9FA15-1970-4841-0AAD-A5E155D1FC8B}"/>
              </a:ext>
            </a:extLst>
          </p:cNvPr>
          <p:cNvSpPr/>
          <p:nvPr/>
        </p:nvSpPr>
        <p:spPr>
          <a:xfrm>
            <a:off x="669182" y="415299"/>
            <a:ext cx="10994144" cy="12547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931"/>
              </a:lnSpc>
            </a:pPr>
            <a:r>
              <a:rPr lang="pt-BR" sz="3540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Supervisão Baseada em Risco com Dimensão ASG</a:t>
            </a:r>
            <a:endParaRPr lang="pt-BR" sz="3540" dirty="0">
              <a:solidFill>
                <a:srgbClr val="093C92"/>
              </a:solidFill>
            </a:endParaRPr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DE039050-9E44-6BF6-E830-2A73D3EBD2A7}"/>
              </a:ext>
            </a:extLst>
          </p:cNvPr>
          <p:cNvSpPr/>
          <p:nvPr/>
        </p:nvSpPr>
        <p:spPr>
          <a:xfrm>
            <a:off x="1446076" y="2422619"/>
            <a:ext cx="2509426" cy="313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444"/>
              </a:lnSpc>
            </a:pPr>
            <a:r>
              <a:rPr lang="pt-BR" sz="1939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Identificação</a:t>
            </a:r>
            <a:endParaRPr lang="pt-BR" sz="1939" dirty="0">
              <a:solidFill>
                <a:srgbClr val="093C92"/>
              </a:solidFill>
            </a:endParaRPr>
          </a:p>
        </p:txBody>
      </p:sp>
      <p:sp>
        <p:nvSpPr>
          <p:cNvPr id="19" name="Text 2">
            <a:extLst>
              <a:ext uri="{FF2B5EF4-FFF2-40B4-BE49-F238E27FC236}">
                <a16:creationId xmlns:a16="http://schemas.microsoft.com/office/drawing/2014/main" id="{3357300D-8E40-342E-9FE7-C4ADACE0B03E}"/>
              </a:ext>
            </a:extLst>
          </p:cNvPr>
          <p:cNvSpPr/>
          <p:nvPr/>
        </p:nvSpPr>
        <p:spPr>
          <a:xfrm>
            <a:off x="669181" y="2850960"/>
            <a:ext cx="3286321" cy="611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02"/>
              </a:lnSpc>
            </a:pPr>
            <a:r>
              <a:rPr lang="pt-BR" sz="1475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Inclusão dos fatores ASG nas matrizes de risco da Previc.</a:t>
            </a:r>
            <a:endParaRPr lang="pt-BR" sz="1475" dirty="0">
              <a:solidFill>
                <a:srgbClr val="093C92"/>
              </a:solidFill>
            </a:endParaRPr>
          </a:p>
        </p:txBody>
      </p:sp>
      <p:pic>
        <p:nvPicPr>
          <p:cNvPr id="20" name="Image 1" descr="preencoded.png">
            <a:extLst>
              <a:ext uri="{FF2B5EF4-FFF2-40B4-BE49-F238E27FC236}">
                <a16:creationId xmlns:a16="http://schemas.microsoft.com/office/drawing/2014/main" id="{75CA645D-DB95-1701-D604-9D00232F99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3712" y="2685557"/>
            <a:ext cx="485458" cy="606907"/>
          </a:xfrm>
          <a:prstGeom prst="rect">
            <a:avLst/>
          </a:prstGeom>
        </p:spPr>
      </p:pic>
      <p:sp>
        <p:nvSpPr>
          <p:cNvPr id="22" name="Text 3">
            <a:extLst>
              <a:ext uri="{FF2B5EF4-FFF2-40B4-BE49-F238E27FC236}">
                <a16:creationId xmlns:a16="http://schemas.microsoft.com/office/drawing/2014/main" id="{FBD4D186-58D2-D596-5827-1B634C353DF9}"/>
              </a:ext>
            </a:extLst>
          </p:cNvPr>
          <p:cNvSpPr/>
          <p:nvPr/>
        </p:nvSpPr>
        <p:spPr>
          <a:xfrm>
            <a:off x="8376905" y="2422619"/>
            <a:ext cx="2509426" cy="313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44"/>
              </a:lnSpc>
            </a:pPr>
            <a:r>
              <a:rPr lang="pt-BR" sz="1939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Avaliação</a:t>
            </a:r>
            <a:endParaRPr lang="pt-BR" sz="1939" dirty="0">
              <a:solidFill>
                <a:srgbClr val="093C92"/>
              </a:solidFill>
            </a:endParaRPr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E3F01EAA-192C-A315-93C8-924D75219C1F}"/>
              </a:ext>
            </a:extLst>
          </p:cNvPr>
          <p:cNvSpPr/>
          <p:nvPr/>
        </p:nvSpPr>
        <p:spPr>
          <a:xfrm>
            <a:off x="8376905" y="2850960"/>
            <a:ext cx="3286421" cy="611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2"/>
              </a:lnSpc>
            </a:pPr>
            <a:r>
              <a:rPr lang="pt-BR" sz="1475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Análise da aderência entre políticas e práticas ASG.</a:t>
            </a:r>
            <a:endParaRPr lang="pt-BR" sz="1475" dirty="0">
              <a:solidFill>
                <a:srgbClr val="093C92"/>
              </a:solidFill>
            </a:endParaRPr>
          </a:p>
        </p:txBody>
      </p:sp>
      <p:pic>
        <p:nvPicPr>
          <p:cNvPr id="25" name="Image 3" descr="preencoded.png">
            <a:extLst>
              <a:ext uri="{FF2B5EF4-FFF2-40B4-BE49-F238E27FC236}">
                <a16:creationId xmlns:a16="http://schemas.microsoft.com/office/drawing/2014/main" id="{A1BA57EA-217F-AB75-1C72-3AB554D58E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9960" y="3013035"/>
            <a:ext cx="485458" cy="606907"/>
          </a:xfrm>
          <a:prstGeom prst="rect">
            <a:avLst/>
          </a:prstGeom>
        </p:spPr>
      </p:pic>
      <p:sp>
        <p:nvSpPr>
          <p:cNvPr id="39" name="Text 5">
            <a:extLst>
              <a:ext uri="{FF2B5EF4-FFF2-40B4-BE49-F238E27FC236}">
                <a16:creationId xmlns:a16="http://schemas.microsoft.com/office/drawing/2014/main" id="{116AFD08-440E-FD18-ED4D-EBB9B5DE1C16}"/>
              </a:ext>
            </a:extLst>
          </p:cNvPr>
          <p:cNvSpPr/>
          <p:nvPr/>
        </p:nvSpPr>
        <p:spPr>
          <a:xfrm>
            <a:off x="8376905" y="4489955"/>
            <a:ext cx="2509426" cy="313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44"/>
              </a:lnSpc>
            </a:pPr>
            <a:r>
              <a:rPr lang="pt-BR" sz="1939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Monitoramento</a:t>
            </a:r>
            <a:endParaRPr lang="pt-BR" sz="1939" dirty="0">
              <a:solidFill>
                <a:srgbClr val="093C92"/>
              </a:solidFill>
            </a:endParaRPr>
          </a:p>
        </p:txBody>
      </p:sp>
      <p:sp>
        <p:nvSpPr>
          <p:cNvPr id="40" name="Text 6">
            <a:extLst>
              <a:ext uri="{FF2B5EF4-FFF2-40B4-BE49-F238E27FC236}">
                <a16:creationId xmlns:a16="http://schemas.microsoft.com/office/drawing/2014/main" id="{47FA4043-44A5-FB30-3FAA-A328BAFA4D3C}"/>
              </a:ext>
            </a:extLst>
          </p:cNvPr>
          <p:cNvSpPr/>
          <p:nvPr/>
        </p:nvSpPr>
        <p:spPr>
          <a:xfrm>
            <a:off x="8376905" y="4918295"/>
            <a:ext cx="3286421" cy="611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2"/>
              </a:lnSpc>
            </a:pPr>
            <a:r>
              <a:rPr lang="pt-BR" sz="1475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Acompanhamento contínuo dos riscos ASG relevantes.</a:t>
            </a:r>
            <a:endParaRPr lang="pt-BR" sz="1475" dirty="0">
              <a:solidFill>
                <a:srgbClr val="093C92"/>
              </a:solidFill>
            </a:endParaRPr>
          </a:p>
        </p:txBody>
      </p:sp>
      <p:pic>
        <p:nvPicPr>
          <p:cNvPr id="41" name="Image 5" descr="preencoded.png">
            <a:extLst>
              <a:ext uri="{FF2B5EF4-FFF2-40B4-BE49-F238E27FC236}">
                <a16:creationId xmlns:a16="http://schemas.microsoft.com/office/drawing/2014/main" id="{E52458E6-95D4-C412-194D-4EB58B8ED5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2483" y="4889284"/>
            <a:ext cx="485458" cy="606907"/>
          </a:xfrm>
          <a:prstGeom prst="rect">
            <a:avLst/>
          </a:prstGeom>
        </p:spPr>
      </p:pic>
      <p:sp>
        <p:nvSpPr>
          <p:cNvPr id="42" name="Text 7">
            <a:extLst>
              <a:ext uri="{FF2B5EF4-FFF2-40B4-BE49-F238E27FC236}">
                <a16:creationId xmlns:a16="http://schemas.microsoft.com/office/drawing/2014/main" id="{2E59A104-A258-B6C7-44CB-31CD1483C76D}"/>
              </a:ext>
            </a:extLst>
          </p:cNvPr>
          <p:cNvSpPr/>
          <p:nvPr/>
        </p:nvSpPr>
        <p:spPr>
          <a:xfrm>
            <a:off x="1446076" y="4489955"/>
            <a:ext cx="2509426" cy="313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444"/>
              </a:lnSpc>
            </a:pPr>
            <a:r>
              <a:rPr lang="pt-BR" sz="1939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Mitigação</a:t>
            </a:r>
            <a:endParaRPr lang="pt-BR" sz="1939" dirty="0">
              <a:solidFill>
                <a:srgbClr val="093C92"/>
              </a:solidFill>
            </a:endParaRPr>
          </a:p>
        </p:txBody>
      </p:sp>
      <p:sp>
        <p:nvSpPr>
          <p:cNvPr id="43" name="Text 8">
            <a:extLst>
              <a:ext uri="{FF2B5EF4-FFF2-40B4-BE49-F238E27FC236}">
                <a16:creationId xmlns:a16="http://schemas.microsoft.com/office/drawing/2014/main" id="{04427A15-8B44-B615-F6CB-27ECB3DFEF93}"/>
              </a:ext>
            </a:extLst>
          </p:cNvPr>
          <p:cNvSpPr/>
          <p:nvPr/>
        </p:nvSpPr>
        <p:spPr>
          <a:xfrm>
            <a:off x="669181" y="4918295"/>
            <a:ext cx="3286321" cy="611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02"/>
              </a:lnSpc>
            </a:pPr>
            <a:r>
              <a:rPr lang="pt-BR" sz="1475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Exigência de ações para redução dos riscos identificados.</a:t>
            </a:r>
            <a:endParaRPr lang="pt-BR" sz="1475" dirty="0">
              <a:solidFill>
                <a:srgbClr val="093C92"/>
              </a:solidFill>
            </a:endParaRPr>
          </a:p>
        </p:txBody>
      </p:sp>
      <p:pic>
        <p:nvPicPr>
          <p:cNvPr id="44" name="Image 7" descr="preencoded.png">
            <a:extLst>
              <a:ext uri="{FF2B5EF4-FFF2-40B4-BE49-F238E27FC236}">
                <a16:creationId xmlns:a16="http://schemas.microsoft.com/office/drawing/2014/main" id="{6EE89355-2EE0-0D5D-EB68-12EB53CB29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6234" y="4561806"/>
            <a:ext cx="485458" cy="60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33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48ACADFD-A418-CDD5-0FE7-8E65F792F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6B486488-C623-FFF0-329A-C6441D79C921}"/>
              </a:ext>
            </a:extLst>
          </p:cNvPr>
          <p:cNvSpPr/>
          <p:nvPr/>
        </p:nvSpPr>
        <p:spPr>
          <a:xfrm>
            <a:off x="724724" y="343309"/>
            <a:ext cx="11102230" cy="619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4838"/>
              </a:lnSpc>
            </a:pPr>
            <a:r>
              <a:rPr lang="pt-BR" sz="3600" b="1" noProof="0" dirty="0">
                <a:solidFill>
                  <a:srgbClr val="093C92"/>
                </a:solidFill>
                <a:latin typeface="+mj-lt"/>
                <a:ea typeface="Petrona Bold" pitchFamily="34" charset="-122"/>
                <a:cs typeface="Petrona Bold" pitchFamily="34" charset="-120"/>
              </a:rPr>
              <a:t>Desafios Transversais na Implementação Regulamentar </a:t>
            </a:r>
          </a:p>
          <a:p>
            <a:pPr algn="ctr">
              <a:lnSpc>
                <a:spcPts val="4838"/>
              </a:lnSpc>
            </a:pPr>
            <a:r>
              <a:rPr lang="pt-BR" sz="3600" b="1" noProof="0" dirty="0">
                <a:solidFill>
                  <a:srgbClr val="093C92"/>
                </a:solidFill>
                <a:latin typeface="+mj-lt"/>
                <a:ea typeface="Petrona Bold" pitchFamily="34" charset="-122"/>
                <a:cs typeface="Petrona Bold" pitchFamily="34" charset="-120"/>
              </a:rPr>
              <a:t>dos Aspectos ASG</a:t>
            </a:r>
            <a:endParaRPr lang="pt-BR" sz="3600" noProof="0" dirty="0">
              <a:solidFill>
                <a:srgbClr val="093C92"/>
              </a:solidFill>
              <a:latin typeface="+mj-lt"/>
            </a:endParaRPr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2C0F68BA-0F64-58D5-7E2C-A0DC14E32EA7}"/>
              </a:ext>
            </a:extLst>
          </p:cNvPr>
          <p:cNvSpPr/>
          <p:nvPr/>
        </p:nvSpPr>
        <p:spPr>
          <a:xfrm>
            <a:off x="661011" y="1950584"/>
            <a:ext cx="424867" cy="424867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1167" noProof="0" dirty="0">
              <a:solidFill>
                <a:srgbClr val="093C92"/>
              </a:solidFill>
              <a:latin typeface="+mj-lt"/>
            </a:endParaRPr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287CC49A-9171-FB15-8A5F-5506C9A5D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21" y="1977150"/>
            <a:ext cx="297447" cy="371734"/>
          </a:xfrm>
          <a:prstGeom prst="rect">
            <a:avLst/>
          </a:prstGeom>
        </p:spPr>
      </p:pic>
      <p:sp>
        <p:nvSpPr>
          <p:cNvPr id="12" name="Text 2">
            <a:extLst>
              <a:ext uri="{FF2B5EF4-FFF2-40B4-BE49-F238E27FC236}">
                <a16:creationId xmlns:a16="http://schemas.microsoft.com/office/drawing/2014/main" id="{EC5AC354-D133-7CC3-D83C-BB8B77CE86CE}"/>
              </a:ext>
            </a:extLst>
          </p:cNvPr>
          <p:cNvSpPr/>
          <p:nvPr/>
        </p:nvSpPr>
        <p:spPr>
          <a:xfrm>
            <a:off x="1274673" y="2015435"/>
            <a:ext cx="4587645" cy="309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19"/>
              </a:lnSpc>
            </a:pPr>
            <a:r>
              <a:rPr lang="pt-BR" sz="2200" b="1" noProof="0" dirty="0">
                <a:solidFill>
                  <a:srgbClr val="093C92"/>
                </a:solidFill>
                <a:latin typeface="+mj-lt"/>
                <a:ea typeface="Petrona Bold" pitchFamily="34" charset="-122"/>
                <a:cs typeface="Petrona Bold" pitchFamily="34" charset="-120"/>
              </a:rPr>
              <a:t>Segmentação e proporcionalidade </a:t>
            </a:r>
            <a:endParaRPr lang="pt-BR" sz="2200" noProof="0" dirty="0">
              <a:solidFill>
                <a:srgbClr val="093C92"/>
              </a:solidFill>
              <a:latin typeface="+mj-lt"/>
            </a:endParaRPr>
          </a:p>
        </p:txBody>
      </p:sp>
      <p:sp>
        <p:nvSpPr>
          <p:cNvPr id="26" name="Text 3">
            <a:extLst>
              <a:ext uri="{FF2B5EF4-FFF2-40B4-BE49-F238E27FC236}">
                <a16:creationId xmlns:a16="http://schemas.microsoft.com/office/drawing/2014/main" id="{811277C0-BEBA-B206-92C7-D4E5779770E0}"/>
              </a:ext>
            </a:extLst>
          </p:cNvPr>
          <p:cNvSpPr/>
          <p:nvPr/>
        </p:nvSpPr>
        <p:spPr>
          <a:xfrm>
            <a:off x="1274675" y="2438516"/>
            <a:ext cx="4709296" cy="604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377"/>
              </a:lnSpc>
            </a:pPr>
            <a:r>
              <a:rPr lang="pt-BR" sz="1600" noProof="0" dirty="0">
                <a:solidFill>
                  <a:srgbClr val="093C92"/>
                </a:solidFill>
                <a:latin typeface="+mj-lt"/>
                <a:ea typeface="Inter" pitchFamily="34" charset="-122"/>
                <a:cs typeface="Inter" pitchFamily="34" charset="-120"/>
              </a:rPr>
              <a:t>Alinhar exigência à capacidade das EFPC (S1/S2?) – Descumprimento sistêmico</a:t>
            </a:r>
          </a:p>
        </p:txBody>
      </p:sp>
      <p:sp>
        <p:nvSpPr>
          <p:cNvPr id="27" name="Shape 4">
            <a:extLst>
              <a:ext uri="{FF2B5EF4-FFF2-40B4-BE49-F238E27FC236}">
                <a16:creationId xmlns:a16="http://schemas.microsoft.com/office/drawing/2014/main" id="{FE0388DE-455C-2456-D9B6-EA507BDFD5AF}"/>
              </a:ext>
            </a:extLst>
          </p:cNvPr>
          <p:cNvSpPr/>
          <p:nvPr/>
        </p:nvSpPr>
        <p:spPr>
          <a:xfrm>
            <a:off x="6219942" y="1950584"/>
            <a:ext cx="424867" cy="424867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1167" noProof="0" dirty="0">
              <a:solidFill>
                <a:srgbClr val="093C92"/>
              </a:solidFill>
              <a:latin typeface="+mj-lt"/>
            </a:endParaRPr>
          </a:p>
        </p:txBody>
      </p:sp>
      <p:pic>
        <p:nvPicPr>
          <p:cNvPr id="28" name="Image 2" descr="preencoded.png">
            <a:extLst>
              <a:ext uri="{FF2B5EF4-FFF2-40B4-BE49-F238E27FC236}">
                <a16:creationId xmlns:a16="http://schemas.microsoft.com/office/drawing/2014/main" id="{EA061629-F5A1-AF1F-3285-9528D4D14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652" y="1977150"/>
            <a:ext cx="297447" cy="371734"/>
          </a:xfrm>
          <a:prstGeom prst="rect">
            <a:avLst/>
          </a:prstGeom>
        </p:spPr>
      </p:pic>
      <p:sp>
        <p:nvSpPr>
          <p:cNvPr id="29" name="Text 5">
            <a:extLst>
              <a:ext uri="{FF2B5EF4-FFF2-40B4-BE49-F238E27FC236}">
                <a16:creationId xmlns:a16="http://schemas.microsoft.com/office/drawing/2014/main" id="{FF6EAA38-75FD-1D5C-E237-17614CBAF24D}"/>
              </a:ext>
            </a:extLst>
          </p:cNvPr>
          <p:cNvSpPr/>
          <p:nvPr/>
        </p:nvSpPr>
        <p:spPr>
          <a:xfrm>
            <a:off x="6833606" y="2015435"/>
            <a:ext cx="2478692" cy="309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19"/>
              </a:lnSpc>
            </a:pPr>
            <a:r>
              <a:rPr lang="pt-BR" sz="2200" b="1" noProof="0" dirty="0">
                <a:solidFill>
                  <a:srgbClr val="093C92"/>
                </a:solidFill>
                <a:latin typeface="+mj-lt"/>
                <a:ea typeface="Petrona Bold" pitchFamily="34" charset="-122"/>
                <a:cs typeface="Petrona Bold" pitchFamily="34" charset="-120"/>
              </a:rPr>
              <a:t>Indicadores ASG </a:t>
            </a:r>
            <a:endParaRPr lang="pt-BR" sz="2200" noProof="0" dirty="0">
              <a:solidFill>
                <a:srgbClr val="093C92"/>
              </a:solidFill>
              <a:latin typeface="+mj-lt"/>
            </a:endParaRPr>
          </a:p>
        </p:txBody>
      </p:sp>
      <p:sp>
        <p:nvSpPr>
          <p:cNvPr id="30" name="Text 6">
            <a:extLst>
              <a:ext uri="{FF2B5EF4-FFF2-40B4-BE49-F238E27FC236}">
                <a16:creationId xmlns:a16="http://schemas.microsoft.com/office/drawing/2014/main" id="{1231A130-C0ED-78CD-73CE-CAF67A7A70CF}"/>
              </a:ext>
            </a:extLst>
          </p:cNvPr>
          <p:cNvSpPr/>
          <p:nvPr/>
        </p:nvSpPr>
        <p:spPr>
          <a:xfrm>
            <a:off x="6833607" y="2438516"/>
            <a:ext cx="4709296" cy="604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377"/>
              </a:lnSpc>
            </a:pPr>
            <a:r>
              <a:rPr lang="pt-BR" sz="1600" noProof="0" dirty="0">
                <a:solidFill>
                  <a:srgbClr val="093C92"/>
                </a:solidFill>
                <a:latin typeface="+mj-lt"/>
                <a:ea typeface="Inter" pitchFamily="34" charset="-122"/>
                <a:cs typeface="Inter" pitchFamily="34" charset="-120"/>
              </a:rPr>
              <a:t>Falta de padronização nacional – Métricas imprecisas e não comparáveis</a:t>
            </a:r>
          </a:p>
        </p:txBody>
      </p:sp>
      <p:sp>
        <p:nvSpPr>
          <p:cNvPr id="31" name="Shape 7">
            <a:extLst>
              <a:ext uri="{FF2B5EF4-FFF2-40B4-BE49-F238E27FC236}">
                <a16:creationId xmlns:a16="http://schemas.microsoft.com/office/drawing/2014/main" id="{5F35130B-6D10-1A31-F6A0-A39F510B379C}"/>
              </a:ext>
            </a:extLst>
          </p:cNvPr>
          <p:cNvSpPr/>
          <p:nvPr/>
        </p:nvSpPr>
        <p:spPr>
          <a:xfrm>
            <a:off x="661011" y="3420637"/>
            <a:ext cx="424867" cy="424867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1167" noProof="0" dirty="0">
              <a:solidFill>
                <a:srgbClr val="093C92"/>
              </a:solidFill>
              <a:latin typeface="+mj-lt"/>
            </a:endParaRPr>
          </a:p>
        </p:txBody>
      </p:sp>
      <p:pic>
        <p:nvPicPr>
          <p:cNvPr id="32" name="Image 3" descr="preencoded.png">
            <a:extLst>
              <a:ext uri="{FF2B5EF4-FFF2-40B4-BE49-F238E27FC236}">
                <a16:creationId xmlns:a16="http://schemas.microsoft.com/office/drawing/2014/main" id="{5232AB29-14E3-6B51-CB41-B526573D8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721" y="3447204"/>
            <a:ext cx="297447" cy="371734"/>
          </a:xfrm>
          <a:prstGeom prst="rect">
            <a:avLst/>
          </a:prstGeom>
        </p:spPr>
      </p:pic>
      <p:sp>
        <p:nvSpPr>
          <p:cNvPr id="33" name="Text 8">
            <a:extLst>
              <a:ext uri="{FF2B5EF4-FFF2-40B4-BE49-F238E27FC236}">
                <a16:creationId xmlns:a16="http://schemas.microsoft.com/office/drawing/2014/main" id="{4CA3F8C8-73FA-D34A-1459-0EE0A92C91C7}"/>
              </a:ext>
            </a:extLst>
          </p:cNvPr>
          <p:cNvSpPr/>
          <p:nvPr/>
        </p:nvSpPr>
        <p:spPr>
          <a:xfrm>
            <a:off x="1274675" y="3485489"/>
            <a:ext cx="3906923" cy="309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19"/>
              </a:lnSpc>
            </a:pPr>
            <a:r>
              <a:rPr lang="pt-BR" sz="2200" b="1" noProof="0" dirty="0">
                <a:solidFill>
                  <a:srgbClr val="093C92"/>
                </a:solidFill>
                <a:latin typeface="+mj-lt"/>
                <a:ea typeface="Petrona Bold" pitchFamily="34" charset="-122"/>
                <a:cs typeface="Petrona Bold" pitchFamily="34" charset="-120"/>
              </a:rPr>
              <a:t>Auditoria e supervisão </a:t>
            </a:r>
            <a:endParaRPr lang="pt-BR" sz="2200" noProof="0" dirty="0">
              <a:solidFill>
                <a:srgbClr val="093C92"/>
              </a:solidFill>
              <a:latin typeface="+mj-lt"/>
            </a:endParaRPr>
          </a:p>
        </p:txBody>
      </p:sp>
      <p:sp>
        <p:nvSpPr>
          <p:cNvPr id="34" name="Text 9">
            <a:extLst>
              <a:ext uri="{FF2B5EF4-FFF2-40B4-BE49-F238E27FC236}">
                <a16:creationId xmlns:a16="http://schemas.microsoft.com/office/drawing/2014/main" id="{CF49B1F6-D831-5522-6E87-16A6811D82A2}"/>
              </a:ext>
            </a:extLst>
          </p:cNvPr>
          <p:cNvSpPr/>
          <p:nvPr/>
        </p:nvSpPr>
        <p:spPr>
          <a:xfrm>
            <a:off x="1274675" y="3908570"/>
            <a:ext cx="4709296" cy="7429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377"/>
              </a:lnSpc>
            </a:pPr>
            <a:r>
              <a:rPr lang="pt-BR" sz="1600" dirty="0">
                <a:solidFill>
                  <a:srgbClr val="093C92"/>
                </a:solidFill>
                <a:latin typeface="+mj-lt"/>
                <a:ea typeface="Inter" pitchFamily="34" charset="-122"/>
              </a:rPr>
              <a:t>Incorporação de novas tecnologias na supervisão e </a:t>
            </a:r>
          </a:p>
          <a:p>
            <a:pPr>
              <a:lnSpc>
                <a:spcPts val="2377"/>
              </a:lnSpc>
            </a:pPr>
            <a:r>
              <a:rPr lang="pt-BR" sz="1600" dirty="0">
                <a:solidFill>
                  <a:srgbClr val="093C92"/>
                </a:solidFill>
                <a:latin typeface="+mj-lt"/>
                <a:ea typeface="Inter" pitchFamily="34" charset="-122"/>
              </a:rPr>
              <a:t>Fiscalização, especialmente quanto a dados qualitativos.</a:t>
            </a:r>
          </a:p>
        </p:txBody>
      </p:sp>
      <p:sp>
        <p:nvSpPr>
          <p:cNvPr id="35" name="Shape 10">
            <a:extLst>
              <a:ext uri="{FF2B5EF4-FFF2-40B4-BE49-F238E27FC236}">
                <a16:creationId xmlns:a16="http://schemas.microsoft.com/office/drawing/2014/main" id="{8F41FB33-8882-E832-922C-F26A58DB073C}"/>
              </a:ext>
            </a:extLst>
          </p:cNvPr>
          <p:cNvSpPr/>
          <p:nvPr/>
        </p:nvSpPr>
        <p:spPr>
          <a:xfrm>
            <a:off x="6219942" y="3420637"/>
            <a:ext cx="424867" cy="424867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1167" noProof="0" dirty="0">
              <a:solidFill>
                <a:srgbClr val="093C92"/>
              </a:solidFill>
              <a:latin typeface="+mj-lt"/>
            </a:endParaRPr>
          </a:p>
        </p:txBody>
      </p:sp>
      <p:pic>
        <p:nvPicPr>
          <p:cNvPr id="36" name="Image 4" descr="preencoded.png">
            <a:extLst>
              <a:ext uri="{FF2B5EF4-FFF2-40B4-BE49-F238E27FC236}">
                <a16:creationId xmlns:a16="http://schemas.microsoft.com/office/drawing/2014/main" id="{512FC508-9616-F887-FC98-F4CA4483B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3652" y="3417731"/>
            <a:ext cx="297447" cy="371734"/>
          </a:xfrm>
          <a:prstGeom prst="rect">
            <a:avLst/>
          </a:prstGeom>
        </p:spPr>
      </p:pic>
      <p:sp>
        <p:nvSpPr>
          <p:cNvPr id="37" name="Text 11">
            <a:extLst>
              <a:ext uri="{FF2B5EF4-FFF2-40B4-BE49-F238E27FC236}">
                <a16:creationId xmlns:a16="http://schemas.microsoft.com/office/drawing/2014/main" id="{DB7BF3F3-29FF-12F7-5B1A-9C97430F2776}"/>
              </a:ext>
            </a:extLst>
          </p:cNvPr>
          <p:cNvSpPr/>
          <p:nvPr/>
        </p:nvSpPr>
        <p:spPr>
          <a:xfrm>
            <a:off x="6833606" y="3513765"/>
            <a:ext cx="4083715" cy="309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19"/>
              </a:lnSpc>
            </a:pPr>
            <a:r>
              <a:rPr lang="pt-BR" sz="2200" b="1" noProof="0" dirty="0">
                <a:solidFill>
                  <a:srgbClr val="093C92"/>
                </a:solidFill>
                <a:latin typeface="+mj-lt"/>
                <a:ea typeface="Petrona Bold" pitchFamily="34" charset="-122"/>
                <a:cs typeface="Petrona Bold" pitchFamily="34" charset="-120"/>
              </a:rPr>
              <a:t>Proteção dos Participantes</a:t>
            </a:r>
            <a:endParaRPr lang="pt-BR" sz="2200" noProof="0" dirty="0">
              <a:solidFill>
                <a:srgbClr val="093C92"/>
              </a:solidFill>
              <a:latin typeface="+mj-lt"/>
            </a:endParaRPr>
          </a:p>
        </p:txBody>
      </p:sp>
      <p:sp>
        <p:nvSpPr>
          <p:cNvPr id="38" name="Text 12">
            <a:extLst>
              <a:ext uri="{FF2B5EF4-FFF2-40B4-BE49-F238E27FC236}">
                <a16:creationId xmlns:a16="http://schemas.microsoft.com/office/drawing/2014/main" id="{57BD170F-9A30-A748-4418-A1D64B2B0234}"/>
              </a:ext>
            </a:extLst>
          </p:cNvPr>
          <p:cNvSpPr/>
          <p:nvPr/>
        </p:nvSpPr>
        <p:spPr>
          <a:xfrm>
            <a:off x="6833607" y="3908569"/>
            <a:ext cx="4709296" cy="7429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377"/>
              </a:lnSpc>
            </a:pPr>
            <a:r>
              <a:rPr lang="pt-BR" sz="1600" noProof="0" dirty="0">
                <a:solidFill>
                  <a:srgbClr val="093C92"/>
                </a:solidFill>
                <a:latin typeface="+mj-lt"/>
                <a:ea typeface="Inter" pitchFamily="34" charset="-122"/>
                <a:cs typeface="Inter" pitchFamily="34" charset="-120"/>
              </a:rPr>
              <a:t>Garantia da perenidade dos fundos e segurança dos beneficiários.</a:t>
            </a:r>
            <a:endParaRPr lang="pt-BR" sz="1600" noProof="0" dirty="0">
              <a:solidFill>
                <a:srgbClr val="093C9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6BF7F71-C258-4697-8B2E-4C89A676054E}"/>
              </a:ext>
            </a:extLst>
          </p:cNvPr>
          <p:cNvSpPr txBox="1"/>
          <p:nvPr/>
        </p:nvSpPr>
        <p:spPr>
          <a:xfrm>
            <a:off x="11736371" y="6330514"/>
            <a:ext cx="379745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7F0C107-CD0F-41F7-A5B8-A5C8432B3C32}" type="slidenum">
              <a:rPr lang="pt-BR" sz="1167" noProof="0" smtClean="0">
                <a:solidFill>
                  <a:schemeClr val="bg1"/>
                </a:solidFill>
              </a:rPr>
              <a:t>14</a:t>
            </a:fld>
            <a:endParaRPr lang="pt-BR" sz="1167" noProof="0" dirty="0">
              <a:solidFill>
                <a:schemeClr val="bg1"/>
              </a:solidFill>
            </a:endParaRPr>
          </a:p>
        </p:txBody>
      </p:sp>
      <p:sp>
        <p:nvSpPr>
          <p:cNvPr id="7" name="Shape 7">
            <a:extLst>
              <a:ext uri="{FF2B5EF4-FFF2-40B4-BE49-F238E27FC236}">
                <a16:creationId xmlns:a16="http://schemas.microsoft.com/office/drawing/2014/main" id="{3BCA4AC5-8348-88C8-7A52-B839C8DC57FD}"/>
              </a:ext>
            </a:extLst>
          </p:cNvPr>
          <p:cNvSpPr/>
          <p:nvPr/>
        </p:nvSpPr>
        <p:spPr>
          <a:xfrm>
            <a:off x="661009" y="4921615"/>
            <a:ext cx="424867" cy="424867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1167" noProof="0" dirty="0">
              <a:solidFill>
                <a:srgbClr val="093C92"/>
              </a:solidFill>
              <a:latin typeface="+mj-lt"/>
            </a:endParaRPr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26B14671-330A-79C4-CAC6-905CE86FCA86}"/>
              </a:ext>
            </a:extLst>
          </p:cNvPr>
          <p:cNvSpPr/>
          <p:nvPr/>
        </p:nvSpPr>
        <p:spPr>
          <a:xfrm>
            <a:off x="1274673" y="4986467"/>
            <a:ext cx="3906923" cy="309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19"/>
              </a:lnSpc>
            </a:pPr>
            <a:r>
              <a:rPr lang="pt-BR" sz="2200" b="1" noProof="0" dirty="0">
                <a:solidFill>
                  <a:srgbClr val="093C92"/>
                </a:solidFill>
                <a:latin typeface="+mj-lt"/>
                <a:ea typeface="Petrona Bold" pitchFamily="34" charset="-122"/>
                <a:cs typeface="Petrona Bold" pitchFamily="34" charset="-120"/>
              </a:rPr>
              <a:t>Integração tecnológica </a:t>
            </a:r>
            <a:endParaRPr lang="pt-BR" sz="2200" noProof="0" dirty="0">
              <a:solidFill>
                <a:srgbClr val="093C92"/>
              </a:solidFill>
              <a:latin typeface="+mj-lt"/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6134CF25-BB8C-5B9A-7045-D6527F49E73D}"/>
              </a:ext>
            </a:extLst>
          </p:cNvPr>
          <p:cNvSpPr/>
          <p:nvPr/>
        </p:nvSpPr>
        <p:spPr>
          <a:xfrm>
            <a:off x="1274673" y="5409548"/>
            <a:ext cx="4272685" cy="633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377"/>
              </a:lnSpc>
            </a:pPr>
            <a:r>
              <a:rPr lang="pt-BR" sz="1600" dirty="0">
                <a:solidFill>
                  <a:srgbClr val="093C92"/>
                </a:solidFill>
                <a:latin typeface="+mj-lt"/>
                <a:ea typeface="Inter" pitchFamily="34" charset="-122"/>
              </a:rPr>
              <a:t>Lacunas no SBR para dados ASG – Monitoramento</a:t>
            </a:r>
          </a:p>
          <a:p>
            <a:pPr>
              <a:lnSpc>
                <a:spcPts val="2377"/>
              </a:lnSpc>
            </a:pPr>
            <a:r>
              <a:rPr lang="pt-BR" sz="1600" dirty="0">
                <a:solidFill>
                  <a:srgbClr val="093C92"/>
                </a:solidFill>
                <a:latin typeface="+mj-lt"/>
                <a:ea typeface="Inter" pitchFamily="34" charset="-122"/>
              </a:rPr>
              <a:t> precisa se adequar</a:t>
            </a:r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4BB536C1-0528-4853-E262-D9F47A4E2DCD}"/>
              </a:ext>
            </a:extLst>
          </p:cNvPr>
          <p:cNvSpPr/>
          <p:nvPr/>
        </p:nvSpPr>
        <p:spPr>
          <a:xfrm>
            <a:off x="6219940" y="4921615"/>
            <a:ext cx="424867" cy="424867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1167" noProof="0" dirty="0">
              <a:solidFill>
                <a:srgbClr val="093C92"/>
              </a:solidFill>
              <a:latin typeface="+mj-lt"/>
            </a:endParaRPr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9840C3F9-8442-0F36-1F4C-6FEB8F811F19}"/>
              </a:ext>
            </a:extLst>
          </p:cNvPr>
          <p:cNvSpPr/>
          <p:nvPr/>
        </p:nvSpPr>
        <p:spPr>
          <a:xfrm>
            <a:off x="6833604" y="5014743"/>
            <a:ext cx="4083715" cy="309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19"/>
              </a:lnSpc>
            </a:pPr>
            <a:r>
              <a:rPr lang="pt-BR" sz="2200" b="1" noProof="0" dirty="0">
                <a:solidFill>
                  <a:srgbClr val="093C92"/>
                </a:solidFill>
                <a:latin typeface="+mj-lt"/>
                <a:ea typeface="Petrona Bold" pitchFamily="34" charset="-122"/>
                <a:cs typeface="Petrona Bold" pitchFamily="34" charset="-120"/>
              </a:rPr>
              <a:t>Engajamento do mercado </a:t>
            </a:r>
            <a:endParaRPr lang="pt-BR" sz="2200" noProof="0" dirty="0">
              <a:solidFill>
                <a:srgbClr val="093C92"/>
              </a:solidFill>
              <a:latin typeface="+mj-lt"/>
            </a:endParaRPr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B8AD0102-F379-6F91-683B-F6A35831E862}"/>
              </a:ext>
            </a:extLst>
          </p:cNvPr>
          <p:cNvSpPr/>
          <p:nvPr/>
        </p:nvSpPr>
        <p:spPr>
          <a:xfrm>
            <a:off x="6833605" y="5409547"/>
            <a:ext cx="4709296" cy="7429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377"/>
              </a:lnSpc>
            </a:pPr>
            <a:r>
              <a:rPr lang="pt-BR" sz="1600" noProof="0" dirty="0">
                <a:solidFill>
                  <a:srgbClr val="093C92"/>
                </a:solidFill>
                <a:latin typeface="+mj-lt"/>
                <a:ea typeface="Inter" pitchFamily="34" charset="-122"/>
                <a:cs typeface="Inter" pitchFamily="34" charset="-120"/>
              </a:rPr>
              <a:t>Baixo preparo técnico de EFPC menores</a:t>
            </a:r>
          </a:p>
        </p:txBody>
      </p:sp>
      <p:pic>
        <p:nvPicPr>
          <p:cNvPr id="21" name="Gráfico 20" descr="Selfie estrutura de tópicos">
            <a:extLst>
              <a:ext uri="{FF2B5EF4-FFF2-40B4-BE49-F238E27FC236}">
                <a16:creationId xmlns:a16="http://schemas.microsoft.com/office/drawing/2014/main" id="{C3AC99F6-C9BC-9F58-C646-BE52ED8492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721" y="4953805"/>
            <a:ext cx="370800" cy="370800"/>
          </a:xfrm>
          <a:prstGeom prst="rect">
            <a:avLst/>
          </a:prstGeom>
        </p:spPr>
      </p:pic>
      <p:pic>
        <p:nvPicPr>
          <p:cNvPr id="23" name="Gráfico 22" descr="Hipoteca estrutura de tópicos">
            <a:extLst>
              <a:ext uri="{FF2B5EF4-FFF2-40B4-BE49-F238E27FC236}">
                <a16:creationId xmlns:a16="http://schemas.microsoft.com/office/drawing/2014/main" id="{450FDE97-6B18-A67F-5727-7026EADE3F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46973" y="4948648"/>
            <a:ext cx="37080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4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AD6C8804-2CF8-DD05-8615-98A1A440C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0AA90E1-7FD5-B0FF-7E55-09038DAC3AC5}"/>
              </a:ext>
            </a:extLst>
          </p:cNvPr>
          <p:cNvSpPr/>
          <p:nvPr/>
        </p:nvSpPr>
        <p:spPr>
          <a:xfrm>
            <a:off x="1367073" y="3693814"/>
            <a:ext cx="9687208" cy="434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31FF40CA-11B3-6C76-F3EC-C8C98681A06E}"/>
              </a:ext>
            </a:extLst>
          </p:cNvPr>
          <p:cNvSpPr txBox="1">
            <a:spLocks/>
          </p:cNvSpPr>
          <p:nvPr/>
        </p:nvSpPr>
        <p:spPr>
          <a:xfrm>
            <a:off x="568395" y="1258520"/>
            <a:ext cx="11001934" cy="504269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/>
            <a:endParaRPr lang="pt-BR" sz="32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Contexto</a:t>
            </a: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Investimentos e ASG</a:t>
            </a: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lvl="0" indent="-609585" fontAlgn="auto">
              <a:lnSpc>
                <a:spcPct val="110000"/>
              </a:lnSpc>
              <a:buClr>
                <a:srgbClr val="25406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3800" b="1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Resolução CMN nº 4.994/22, atualizada pela 5.202/25</a:t>
            </a: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  <a:defRPr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Resolução CNPC nº 61/2024</a:t>
            </a: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  <a:defRPr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  <a:defRPr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Considerações Finais </a:t>
            </a:r>
          </a:p>
          <a:p>
            <a:pPr marL="761981" indent="-609585">
              <a:buFont typeface="Wingdings" panose="05000000000000000000" pitchFamily="2" charset="2"/>
              <a:buChar char="ü"/>
              <a:defRPr/>
            </a:pPr>
            <a:endParaRPr lang="pt-BR" sz="3800" dirty="0">
              <a:solidFill>
                <a:srgbClr val="20212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buFont typeface="+mj-lt"/>
              <a:buAutoNum type="arabicPeriod"/>
            </a:pPr>
            <a:endParaRPr lang="pt-BR" sz="3200" kern="1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t-BR" sz="32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t-BR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t-BR" sz="3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941FD6-5851-BB36-A80F-69CD89EF9829}"/>
              </a:ext>
            </a:extLst>
          </p:cNvPr>
          <p:cNvSpPr txBox="1"/>
          <p:nvPr/>
        </p:nvSpPr>
        <p:spPr>
          <a:xfrm>
            <a:off x="903515" y="639355"/>
            <a:ext cx="8443355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733" b="1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Sumário</a:t>
            </a:r>
          </a:p>
          <a:p>
            <a:endParaRPr lang="pt-BR" sz="2400" b="1" dirty="0">
              <a:solidFill>
                <a:srgbClr val="25406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21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ED76B7E2-ABC3-D6F7-3ECE-8D726A211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46FAB26-1346-DC88-5C41-54F6398883C9}"/>
              </a:ext>
            </a:extLst>
          </p:cNvPr>
          <p:cNvSpPr txBox="1"/>
          <p:nvPr/>
        </p:nvSpPr>
        <p:spPr>
          <a:xfrm>
            <a:off x="11717518" y="6330514"/>
            <a:ext cx="398598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FDAC0-7CED-6D5B-7248-C43515653CC5}"/>
              </a:ext>
            </a:extLst>
          </p:cNvPr>
          <p:cNvSpPr txBox="1">
            <a:spLocks/>
          </p:cNvSpPr>
          <p:nvPr/>
        </p:nvSpPr>
        <p:spPr>
          <a:xfrm>
            <a:off x="4532670" y="274638"/>
            <a:ext cx="7049729" cy="199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ea typeface="Petrona Bold" pitchFamily="34" charset="-122"/>
                <a:cs typeface="+mj-cs"/>
              </a:rPr>
              <a:t>Desafios Regulatórios na Resolução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ea typeface="Petrona Bold" pitchFamily="34" charset="-122"/>
                <a:cs typeface="+mj-cs"/>
              </a:rPr>
              <a:t>CMN nº 4.994/22, atualizada pela 5.202/25</a:t>
            </a: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AE58F83D-231D-3E94-0861-D58980157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4084949" cy="6127423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A86AE7B-65FF-5A24-7F1A-62F4AEFA5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562664"/>
              </p:ext>
            </p:extLst>
          </p:nvPr>
        </p:nvGraphicFramePr>
        <p:xfrm>
          <a:off x="4289196" y="2176493"/>
          <a:ext cx="7673418" cy="3789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1264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594573B5-1E96-1686-4ED7-21C5E37C8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F66D5-86FF-EAB2-555F-7650E347FC6A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12192000" cy="617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ea typeface="Petrona Bold" pitchFamily="34" charset="-122"/>
                <a:cs typeface="+mj-cs"/>
              </a:rPr>
              <a:t>Imóveis: Fim do Limite e Tratativas Regulatórias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2965FCDD-C06A-651E-47D2-B9E0981F39B8}"/>
              </a:ext>
            </a:extLst>
          </p:cNvPr>
          <p:cNvSpPr/>
          <p:nvPr/>
        </p:nvSpPr>
        <p:spPr>
          <a:xfrm>
            <a:off x="341303" y="1674851"/>
            <a:ext cx="11509394" cy="3868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Resolução CMN nº 5.202/25 extingue a obrigação para alienações de imóveis até 2030.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Novas aquisições diretas permanecem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proibidas para EFPC.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Previc busca autorizar a retomada 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 aquisição direta.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Proposta futura incluirá limites 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prudenciais e requisitos de governança.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E5CC418E-41C6-7596-33DC-3FEF3BADD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988" y="2391371"/>
            <a:ext cx="6244709" cy="340614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A28E9ED-95CE-92AF-8A89-DB8C97B581A9}"/>
              </a:ext>
            </a:extLst>
          </p:cNvPr>
          <p:cNvSpPr txBox="1"/>
          <p:nvPr/>
        </p:nvSpPr>
        <p:spPr>
          <a:xfrm>
            <a:off x="11736370" y="6330514"/>
            <a:ext cx="379746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766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C1A3E302-1F0F-8024-B066-4E06D58AB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77625C6-4ABE-6379-C011-B6201BAF45EA}"/>
              </a:ext>
            </a:extLst>
          </p:cNvPr>
          <p:cNvSpPr txBox="1"/>
          <p:nvPr/>
        </p:nvSpPr>
        <p:spPr>
          <a:xfrm>
            <a:off x="11736370" y="6330514"/>
            <a:ext cx="379746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8CCD7-77D9-9BF1-782B-CB2A2D88192A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ea typeface="Petrona Bold" pitchFamily="34" charset="-122"/>
                <a:cs typeface="+mj-cs"/>
              </a:rPr>
              <a:t>FIP: Regras atuais e limitações</a:t>
            </a:r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181CB2B8-4DC8-8984-19F3-DC2505E3C51F}"/>
              </a:ext>
            </a:extLst>
          </p:cNvPr>
          <p:cNvSpPr/>
          <p:nvPr/>
        </p:nvSpPr>
        <p:spPr>
          <a:xfrm>
            <a:off x="339924" y="1810940"/>
            <a:ext cx="5652000" cy="1800000"/>
          </a:xfrm>
          <a:prstGeom prst="roundRect">
            <a:avLst>
              <a:gd name="adj" fmla="val 2038"/>
            </a:avLst>
          </a:prstGeom>
          <a:solidFill>
            <a:schemeClr val="tx1">
              <a:lumMod val="65000"/>
              <a:lumOff val="35000"/>
            </a:scheme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9FCA8B92-8E71-FA7E-F8E9-DE145C518DF1}"/>
              </a:ext>
            </a:extLst>
          </p:cNvPr>
          <p:cNvSpPr/>
          <p:nvPr/>
        </p:nvSpPr>
        <p:spPr>
          <a:xfrm>
            <a:off x="543997" y="2015014"/>
            <a:ext cx="306097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Regulamentação Atual</a:t>
            </a:r>
            <a:endParaRPr lang="en-US" sz="2000" dirty="0"/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E432E43B-C46E-54F8-66DB-94B7E77DB660}"/>
              </a:ext>
            </a:extLst>
          </p:cNvPr>
          <p:cNvSpPr/>
          <p:nvPr/>
        </p:nvSpPr>
        <p:spPr>
          <a:xfrm>
            <a:off x="543997" y="2456260"/>
            <a:ext cx="5376036" cy="939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 regras são definidas pela Resolução CMN nº 5.202/25. Fundos de Investimento em Participações (FIP) são um tema central.</a:t>
            </a:r>
            <a:endParaRPr lang="en-US" sz="1600" dirty="0"/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8271AA9B-73B9-2B49-8755-D9665DCA9C80}"/>
              </a:ext>
            </a:extLst>
          </p:cNvPr>
          <p:cNvSpPr/>
          <p:nvPr/>
        </p:nvSpPr>
        <p:spPr>
          <a:xfrm>
            <a:off x="6303997" y="1810940"/>
            <a:ext cx="5652000" cy="1800000"/>
          </a:xfrm>
          <a:prstGeom prst="roundRect">
            <a:avLst>
              <a:gd name="adj" fmla="val 2038"/>
            </a:avLst>
          </a:prstGeom>
          <a:solidFill>
            <a:schemeClr val="tx1">
              <a:lumMod val="65000"/>
              <a:lumOff val="35000"/>
            </a:scheme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F3185E4B-E50C-4539-9E55-89A65E2AFEB7}"/>
              </a:ext>
            </a:extLst>
          </p:cNvPr>
          <p:cNvSpPr/>
          <p:nvPr/>
        </p:nvSpPr>
        <p:spPr>
          <a:xfrm>
            <a:off x="6488714" y="1977986"/>
            <a:ext cx="336708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Restrições Importantes</a:t>
            </a:r>
            <a:endParaRPr lang="en-US" sz="200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E351A49C-6FA9-38FD-8D2D-C4165CA82E2C}"/>
              </a:ext>
            </a:extLst>
          </p:cNvPr>
          <p:cNvSpPr/>
          <p:nvPr/>
        </p:nvSpPr>
        <p:spPr>
          <a:xfrm>
            <a:off x="6488713" y="2443856"/>
            <a:ext cx="5247657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É vedada a participação em Comitês de Investimentos dos FIPs. Há exigência de co-investimento do gestor, mínimo de 3%.  </a:t>
            </a:r>
            <a:endParaRPr lang="en-US" sz="1600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E8B7E55F-7A35-D1B2-2365-FAAF5EEFB6AF}"/>
              </a:ext>
            </a:extLst>
          </p:cNvPr>
          <p:cNvSpPr/>
          <p:nvPr/>
        </p:nvSpPr>
        <p:spPr>
          <a:xfrm>
            <a:off x="339924" y="3847821"/>
            <a:ext cx="5652000" cy="1800000"/>
          </a:xfrm>
          <a:prstGeom prst="roundRect">
            <a:avLst>
              <a:gd name="adj" fmla="val 2038"/>
            </a:avLst>
          </a:prstGeom>
          <a:solidFill>
            <a:schemeClr val="tx1">
              <a:lumMod val="65000"/>
              <a:lumOff val="35000"/>
            </a:scheme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7793B73E-34E8-8E58-5164-8D9B9527DD62}"/>
              </a:ext>
            </a:extLst>
          </p:cNvPr>
          <p:cNvSpPr/>
          <p:nvPr/>
        </p:nvSpPr>
        <p:spPr>
          <a:xfrm>
            <a:off x="543997" y="4051895"/>
            <a:ext cx="2907863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Limites de Alocação</a:t>
            </a:r>
            <a:endParaRPr lang="en-US" sz="2000" dirty="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F6CEC031-7A4B-EA45-3CF8-1AABE79E81F3}"/>
              </a:ext>
            </a:extLst>
          </p:cNvPr>
          <p:cNvSpPr/>
          <p:nvPr/>
        </p:nvSpPr>
        <p:spPr>
          <a:xfrm>
            <a:off x="543997" y="4493141"/>
            <a:ext cx="5376036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 limite máximo é de 40% por classe de cotas. Isso não se aplica ao início e fim de cada investimento.</a:t>
            </a:r>
          </a:p>
          <a:p>
            <a:pPr>
              <a:lnSpc>
                <a:spcPts val="2550"/>
              </a:lnSpc>
            </a:pP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Limite de 15% da classe.por fundação.</a:t>
            </a:r>
          </a:p>
          <a:p>
            <a:pPr marL="0" indent="0" algn="l">
              <a:lnSpc>
                <a:spcPts val="2550"/>
              </a:lnSpc>
              <a:buNone/>
            </a:pPr>
            <a:endParaRPr lang="en-US" sz="1600" dirty="0"/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14F9637D-F63D-659D-2B11-0EC4300F1975}"/>
              </a:ext>
            </a:extLst>
          </p:cNvPr>
          <p:cNvSpPr/>
          <p:nvPr/>
        </p:nvSpPr>
        <p:spPr>
          <a:xfrm>
            <a:off x="6303997" y="3847821"/>
            <a:ext cx="5652000" cy="1800000"/>
          </a:xfrm>
          <a:prstGeom prst="roundRect">
            <a:avLst>
              <a:gd name="adj" fmla="val 2038"/>
            </a:avLst>
          </a:prstGeom>
          <a:solidFill>
            <a:schemeClr val="tx1">
              <a:lumMod val="65000"/>
              <a:lumOff val="35000"/>
            </a:scheme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F70C77FE-5AC2-C5A8-E9B3-B166F5F8FF04}"/>
              </a:ext>
            </a:extLst>
          </p:cNvPr>
          <p:cNvSpPr/>
          <p:nvPr/>
        </p:nvSpPr>
        <p:spPr>
          <a:xfrm>
            <a:off x="6488714" y="4051895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Responsabilidade</a:t>
            </a:r>
            <a:endParaRPr lang="en-US" sz="2000" dirty="0"/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419B2543-10C9-AFD1-F07E-A4BBD3F1683F}"/>
              </a:ext>
            </a:extLst>
          </p:cNvPr>
          <p:cNvSpPr/>
          <p:nvPr/>
        </p:nvSpPr>
        <p:spPr>
          <a:xfrm>
            <a:off x="6488714" y="4370745"/>
            <a:ext cx="5338240" cy="870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responsabilidade dos investidores é limitada ao valor subscrito. Isso mitiga riscos para as EFPC.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1057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442CD55E-9E13-7C76-3A21-299462139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0430F26-DDA6-C3EB-71DC-E4F44DB61688}"/>
              </a:ext>
            </a:extLst>
          </p:cNvPr>
          <p:cNvSpPr txBox="1"/>
          <p:nvPr/>
        </p:nvSpPr>
        <p:spPr>
          <a:xfrm>
            <a:off x="11736371" y="6330514"/>
            <a:ext cx="379745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9784C-0DD1-3A4F-5994-7F4B40CA87F2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ea typeface="Petrona Bold" pitchFamily="34" charset="-122"/>
                <a:cs typeface="+mj-cs"/>
              </a:rPr>
              <a:t>FIP: Ajustes futuros na Resolução PREVIC nº 23/2023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B6B1DED0-34E7-73D6-1795-246E9E1E3301}"/>
              </a:ext>
            </a:extLst>
          </p:cNvPr>
          <p:cNvSpPr/>
          <p:nvPr/>
        </p:nvSpPr>
        <p:spPr>
          <a:xfrm>
            <a:off x="925765" y="1886651"/>
            <a:ext cx="510302" cy="510302"/>
          </a:xfrm>
          <a:prstGeom prst="roundRect">
            <a:avLst>
              <a:gd name="adj" fmla="val 6667"/>
            </a:avLst>
          </a:prstGeom>
          <a:solidFill>
            <a:schemeClr val="tx2"/>
          </a:solidFill>
          <a:ln/>
        </p:spPr>
        <p:txBody>
          <a:bodyPr/>
          <a:lstStyle/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1C7BB3C0-E8F6-50DD-EB98-B26E4B8B9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35" y="1929156"/>
            <a:ext cx="340162" cy="425291"/>
          </a:xfrm>
          <a:prstGeom prst="rect">
            <a:avLst/>
          </a:prstGeom>
        </p:spPr>
      </p:pic>
      <p:sp>
        <p:nvSpPr>
          <p:cNvPr id="7" name="Text 2">
            <a:extLst>
              <a:ext uri="{FF2B5EF4-FFF2-40B4-BE49-F238E27FC236}">
                <a16:creationId xmlns:a16="http://schemas.microsoft.com/office/drawing/2014/main" id="{12A90592-EF8A-A2C0-8971-57CCB840692A}"/>
              </a:ext>
            </a:extLst>
          </p:cNvPr>
          <p:cNvSpPr/>
          <p:nvPr/>
        </p:nvSpPr>
        <p:spPr>
          <a:xfrm>
            <a:off x="1662881" y="19645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Prazo para Saída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ACC81803-4205-70AC-23A7-FDAB2516C641}"/>
              </a:ext>
            </a:extLst>
          </p:cNvPr>
          <p:cNvSpPr/>
          <p:nvPr/>
        </p:nvSpPr>
        <p:spPr>
          <a:xfrm>
            <a:off x="1662881" y="2454936"/>
            <a:ext cx="341816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Detalhes sobre o prazo de 12 meses para saída de comitês de investimentos existentes.</a:t>
            </a:r>
            <a:endParaRPr lang="en-US" sz="17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F01F6180-2E40-05A2-2DD7-5D982CBF61F7}"/>
              </a:ext>
            </a:extLst>
          </p:cNvPr>
          <p:cNvSpPr/>
          <p:nvPr/>
        </p:nvSpPr>
        <p:spPr>
          <a:xfrm>
            <a:off x="5760178" y="1886651"/>
            <a:ext cx="510302" cy="510302"/>
          </a:xfrm>
          <a:prstGeom prst="roundRect">
            <a:avLst>
              <a:gd name="adj" fmla="val 6667"/>
            </a:avLst>
          </a:prstGeom>
          <a:solidFill>
            <a:schemeClr val="tx2"/>
          </a:solidFill>
          <a:ln/>
        </p:spPr>
        <p:txBody>
          <a:bodyPr/>
          <a:lstStyle/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F1FC713C-6A47-2A96-DA5C-7A290AEE9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249" y="1929156"/>
            <a:ext cx="340162" cy="425291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BC3A3A4A-C61A-76F5-A667-B81C5B6DAF45}"/>
              </a:ext>
            </a:extLst>
          </p:cNvPr>
          <p:cNvSpPr/>
          <p:nvPr/>
        </p:nvSpPr>
        <p:spPr>
          <a:xfrm>
            <a:off x="6497294" y="1830572"/>
            <a:ext cx="38138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Diretrizes Operacionais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909B74B5-5656-E90B-5510-9A26889DC5EF}"/>
              </a:ext>
            </a:extLst>
          </p:cNvPr>
          <p:cNvSpPr/>
          <p:nvPr/>
        </p:nvSpPr>
        <p:spPr>
          <a:xfrm>
            <a:off x="6497294" y="2515005"/>
            <a:ext cx="452264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Inclusão de diretrizes para garantir uma transição segura e eficiente. Mudança nos trabalhos de fiscalização</a:t>
            </a:r>
            <a:endParaRPr lang="en-US" sz="17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8004EC21-246D-0A3F-4326-951AF0AFED14}"/>
              </a:ext>
            </a:extLst>
          </p:cNvPr>
          <p:cNvSpPr/>
          <p:nvPr/>
        </p:nvSpPr>
        <p:spPr>
          <a:xfrm>
            <a:off x="925765" y="3997272"/>
            <a:ext cx="510302" cy="510302"/>
          </a:xfrm>
          <a:prstGeom prst="roundRect">
            <a:avLst>
              <a:gd name="adj" fmla="val 6667"/>
            </a:avLst>
          </a:prstGeom>
          <a:solidFill>
            <a:schemeClr val="tx2"/>
          </a:solidFill>
          <a:ln/>
        </p:spPr>
        <p:txBody>
          <a:bodyPr/>
          <a:lstStyle/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Image 3" descr="preencoded.png">
            <a:extLst>
              <a:ext uri="{FF2B5EF4-FFF2-40B4-BE49-F238E27FC236}">
                <a16:creationId xmlns:a16="http://schemas.microsoft.com/office/drawing/2014/main" id="{9ED44D23-74BA-F50D-8F37-93F09CE7F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35" y="4039777"/>
            <a:ext cx="340162" cy="425291"/>
          </a:xfrm>
          <a:prstGeom prst="rect">
            <a:avLst/>
          </a:prstGeom>
        </p:spPr>
      </p:pic>
      <p:sp>
        <p:nvSpPr>
          <p:cNvPr id="15" name="Text 8">
            <a:extLst>
              <a:ext uri="{FF2B5EF4-FFF2-40B4-BE49-F238E27FC236}">
                <a16:creationId xmlns:a16="http://schemas.microsoft.com/office/drawing/2014/main" id="{8A921EBB-661A-1713-D387-3E24BD7A3039}"/>
              </a:ext>
            </a:extLst>
          </p:cNvPr>
          <p:cNvSpPr/>
          <p:nvPr/>
        </p:nvSpPr>
        <p:spPr>
          <a:xfrm>
            <a:off x="1662881" y="4075139"/>
            <a:ext cx="32309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Controles Definidos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 9">
            <a:extLst>
              <a:ext uri="{FF2B5EF4-FFF2-40B4-BE49-F238E27FC236}">
                <a16:creationId xmlns:a16="http://schemas.microsoft.com/office/drawing/2014/main" id="{BC003FE9-15FB-4FBC-CFFC-D255D31FCD1F}"/>
              </a:ext>
            </a:extLst>
          </p:cNvPr>
          <p:cNvSpPr/>
          <p:nvPr/>
        </p:nvSpPr>
        <p:spPr>
          <a:xfrm>
            <a:off x="1662881" y="4565557"/>
            <a:ext cx="3418166" cy="1508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Definição de controles sobre vínculo decisório e conflito de interesses para maior conformidade.</a:t>
            </a:r>
            <a:endParaRPr lang="en-US" sz="17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Shape 7">
            <a:extLst>
              <a:ext uri="{FF2B5EF4-FFF2-40B4-BE49-F238E27FC236}">
                <a16:creationId xmlns:a16="http://schemas.microsoft.com/office/drawing/2014/main" id="{B8B94213-1D89-46DB-2C0B-5D7BC8A96543}"/>
              </a:ext>
            </a:extLst>
          </p:cNvPr>
          <p:cNvSpPr/>
          <p:nvPr/>
        </p:nvSpPr>
        <p:spPr>
          <a:xfrm>
            <a:off x="5760178" y="3997272"/>
            <a:ext cx="510302" cy="510302"/>
          </a:xfrm>
          <a:prstGeom prst="roundRect">
            <a:avLst>
              <a:gd name="adj" fmla="val 6667"/>
            </a:avLst>
          </a:prstGeom>
          <a:solidFill>
            <a:schemeClr val="tx2"/>
          </a:solidFill>
          <a:ln/>
        </p:spPr>
        <p:txBody>
          <a:bodyPr/>
          <a:lstStyle/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1D08A7B8-4AF9-C832-47C0-D6B9D05EDFFB}"/>
              </a:ext>
            </a:extLst>
          </p:cNvPr>
          <p:cNvSpPr/>
          <p:nvPr/>
        </p:nvSpPr>
        <p:spPr>
          <a:xfrm>
            <a:off x="6497294" y="4075139"/>
            <a:ext cx="42963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Responsabilidade Definida</a:t>
            </a:r>
          </a:p>
        </p:txBody>
      </p:sp>
      <p:sp>
        <p:nvSpPr>
          <p:cNvPr id="22" name="Text 9">
            <a:extLst>
              <a:ext uri="{FF2B5EF4-FFF2-40B4-BE49-F238E27FC236}">
                <a16:creationId xmlns:a16="http://schemas.microsoft.com/office/drawing/2014/main" id="{729C9DF1-3E98-17B8-19F3-FDD1CF57DD8B}"/>
              </a:ext>
            </a:extLst>
          </p:cNvPr>
          <p:cNvSpPr/>
          <p:nvPr/>
        </p:nvSpPr>
        <p:spPr>
          <a:xfrm>
            <a:off x="6497293" y="4565557"/>
            <a:ext cx="4522641" cy="1250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pt-BR" sz="175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responsabilidade é limitada a quem tem poder deliberativo, conforme o Decreto Sancionador.</a:t>
            </a:r>
          </a:p>
        </p:txBody>
      </p:sp>
      <p:grpSp>
        <p:nvGrpSpPr>
          <p:cNvPr id="25" name="Gráfico 23" descr="Contrato estrutura de tópicos">
            <a:extLst>
              <a:ext uri="{FF2B5EF4-FFF2-40B4-BE49-F238E27FC236}">
                <a16:creationId xmlns:a16="http://schemas.microsoft.com/office/drawing/2014/main" id="{9A60710C-FE7E-14C0-6503-F7B761ADD220}"/>
              </a:ext>
            </a:extLst>
          </p:cNvPr>
          <p:cNvGrpSpPr/>
          <p:nvPr/>
        </p:nvGrpSpPr>
        <p:grpSpPr>
          <a:xfrm>
            <a:off x="5907536" y="4109804"/>
            <a:ext cx="213750" cy="285000"/>
            <a:chOff x="5907536" y="4109804"/>
            <a:chExt cx="213750" cy="285000"/>
          </a:xfrm>
          <a:solidFill>
            <a:srgbClr val="000000"/>
          </a:solidFill>
        </p:grpSpPr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23C6D861-F7D0-5DAE-A77F-500C0F6CA60C}"/>
                </a:ext>
              </a:extLst>
            </p:cNvPr>
            <p:cNvSpPr/>
            <p:nvPr/>
          </p:nvSpPr>
          <p:spPr>
            <a:xfrm>
              <a:off x="5907536" y="4109804"/>
              <a:ext cx="213750" cy="285000"/>
            </a:xfrm>
            <a:custGeom>
              <a:avLst/>
              <a:gdLst>
                <a:gd name="connsiteX0" fmla="*/ 213750 w 213750"/>
                <a:gd name="connsiteY0" fmla="*/ 0 h 285000"/>
                <a:gd name="connsiteX1" fmla="*/ 0 w 213750"/>
                <a:gd name="connsiteY1" fmla="*/ 0 h 285000"/>
                <a:gd name="connsiteX2" fmla="*/ 0 w 213750"/>
                <a:gd name="connsiteY2" fmla="*/ 285000 h 285000"/>
                <a:gd name="connsiteX3" fmla="*/ 213750 w 213750"/>
                <a:gd name="connsiteY3" fmla="*/ 285000 h 285000"/>
                <a:gd name="connsiteX4" fmla="*/ 206625 w 213750"/>
                <a:gd name="connsiteY4" fmla="*/ 277875 h 285000"/>
                <a:gd name="connsiteX5" fmla="*/ 7125 w 213750"/>
                <a:gd name="connsiteY5" fmla="*/ 277875 h 285000"/>
                <a:gd name="connsiteX6" fmla="*/ 7125 w 213750"/>
                <a:gd name="connsiteY6" fmla="*/ 7125 h 285000"/>
                <a:gd name="connsiteX7" fmla="*/ 206625 w 213750"/>
                <a:gd name="connsiteY7" fmla="*/ 7125 h 28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750" h="285000">
                  <a:moveTo>
                    <a:pt x="213750" y="0"/>
                  </a:moveTo>
                  <a:lnTo>
                    <a:pt x="0" y="0"/>
                  </a:lnTo>
                  <a:lnTo>
                    <a:pt x="0" y="285000"/>
                  </a:lnTo>
                  <a:lnTo>
                    <a:pt x="213750" y="285000"/>
                  </a:lnTo>
                  <a:close/>
                  <a:moveTo>
                    <a:pt x="206625" y="277875"/>
                  </a:moveTo>
                  <a:lnTo>
                    <a:pt x="7125" y="277875"/>
                  </a:lnTo>
                  <a:lnTo>
                    <a:pt x="7125" y="7125"/>
                  </a:lnTo>
                  <a:lnTo>
                    <a:pt x="206625" y="7125"/>
                  </a:lnTo>
                  <a:close/>
                </a:path>
              </a:pathLst>
            </a:custGeom>
            <a:solidFill>
              <a:srgbClr val="000000"/>
            </a:solidFill>
            <a:ln w="347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931DCCEE-B393-43D5-7A13-C91806DDE628}"/>
                </a:ext>
              </a:extLst>
            </p:cNvPr>
            <p:cNvSpPr/>
            <p:nvPr/>
          </p:nvSpPr>
          <p:spPr>
            <a:xfrm>
              <a:off x="5943161" y="4163241"/>
              <a:ext cx="142500" cy="7125"/>
            </a:xfrm>
            <a:custGeom>
              <a:avLst/>
              <a:gdLst>
                <a:gd name="connsiteX0" fmla="*/ 0 w 142500"/>
                <a:gd name="connsiteY0" fmla="*/ 0 h 7125"/>
                <a:gd name="connsiteX1" fmla="*/ 142500 w 142500"/>
                <a:gd name="connsiteY1" fmla="*/ 0 h 7125"/>
                <a:gd name="connsiteX2" fmla="*/ 142500 w 142500"/>
                <a:gd name="connsiteY2" fmla="*/ 7125 h 7125"/>
                <a:gd name="connsiteX3" fmla="*/ 0 w 142500"/>
                <a:gd name="connsiteY3" fmla="*/ 7125 h 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500" h="7125">
                  <a:moveTo>
                    <a:pt x="0" y="0"/>
                  </a:moveTo>
                  <a:lnTo>
                    <a:pt x="142500" y="0"/>
                  </a:lnTo>
                  <a:lnTo>
                    <a:pt x="142500" y="7125"/>
                  </a:lnTo>
                  <a:lnTo>
                    <a:pt x="0" y="7125"/>
                  </a:lnTo>
                  <a:close/>
                </a:path>
              </a:pathLst>
            </a:custGeom>
            <a:solidFill>
              <a:srgbClr val="000000"/>
            </a:solidFill>
            <a:ln w="347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86831563-06B1-9830-FB27-E8662BF5E7D6}"/>
                </a:ext>
              </a:extLst>
            </p:cNvPr>
            <p:cNvSpPr/>
            <p:nvPr/>
          </p:nvSpPr>
          <p:spPr>
            <a:xfrm>
              <a:off x="5943161" y="4191741"/>
              <a:ext cx="142500" cy="7125"/>
            </a:xfrm>
            <a:custGeom>
              <a:avLst/>
              <a:gdLst>
                <a:gd name="connsiteX0" fmla="*/ 0 w 142500"/>
                <a:gd name="connsiteY0" fmla="*/ 0 h 7125"/>
                <a:gd name="connsiteX1" fmla="*/ 142500 w 142500"/>
                <a:gd name="connsiteY1" fmla="*/ 0 h 7125"/>
                <a:gd name="connsiteX2" fmla="*/ 142500 w 142500"/>
                <a:gd name="connsiteY2" fmla="*/ 7125 h 7125"/>
                <a:gd name="connsiteX3" fmla="*/ 0 w 142500"/>
                <a:gd name="connsiteY3" fmla="*/ 7125 h 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500" h="7125">
                  <a:moveTo>
                    <a:pt x="0" y="0"/>
                  </a:moveTo>
                  <a:lnTo>
                    <a:pt x="142500" y="0"/>
                  </a:lnTo>
                  <a:lnTo>
                    <a:pt x="142500" y="7125"/>
                  </a:lnTo>
                  <a:lnTo>
                    <a:pt x="0" y="7125"/>
                  </a:lnTo>
                  <a:close/>
                </a:path>
              </a:pathLst>
            </a:custGeom>
            <a:solidFill>
              <a:srgbClr val="000000"/>
            </a:solidFill>
            <a:ln w="347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A7FC97E5-A3ED-5D87-8414-0F8229D6F55C}"/>
                </a:ext>
              </a:extLst>
            </p:cNvPr>
            <p:cNvSpPr/>
            <p:nvPr/>
          </p:nvSpPr>
          <p:spPr>
            <a:xfrm>
              <a:off x="5943161" y="4220241"/>
              <a:ext cx="142500" cy="7125"/>
            </a:xfrm>
            <a:custGeom>
              <a:avLst/>
              <a:gdLst>
                <a:gd name="connsiteX0" fmla="*/ 0 w 142500"/>
                <a:gd name="connsiteY0" fmla="*/ 0 h 7125"/>
                <a:gd name="connsiteX1" fmla="*/ 142500 w 142500"/>
                <a:gd name="connsiteY1" fmla="*/ 0 h 7125"/>
                <a:gd name="connsiteX2" fmla="*/ 142500 w 142500"/>
                <a:gd name="connsiteY2" fmla="*/ 7125 h 7125"/>
                <a:gd name="connsiteX3" fmla="*/ 0 w 142500"/>
                <a:gd name="connsiteY3" fmla="*/ 7125 h 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500" h="7125">
                  <a:moveTo>
                    <a:pt x="0" y="0"/>
                  </a:moveTo>
                  <a:lnTo>
                    <a:pt x="142500" y="0"/>
                  </a:lnTo>
                  <a:lnTo>
                    <a:pt x="142500" y="7125"/>
                  </a:lnTo>
                  <a:lnTo>
                    <a:pt x="0" y="7125"/>
                  </a:lnTo>
                  <a:close/>
                </a:path>
              </a:pathLst>
            </a:custGeom>
            <a:solidFill>
              <a:srgbClr val="000000"/>
            </a:solidFill>
            <a:ln w="347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E05007E0-8509-A786-2D6C-8579ABA38515}"/>
                </a:ext>
              </a:extLst>
            </p:cNvPr>
            <p:cNvSpPr/>
            <p:nvPr/>
          </p:nvSpPr>
          <p:spPr>
            <a:xfrm>
              <a:off x="6014411" y="4248741"/>
              <a:ext cx="71250" cy="7125"/>
            </a:xfrm>
            <a:custGeom>
              <a:avLst/>
              <a:gdLst>
                <a:gd name="connsiteX0" fmla="*/ 0 w 71250"/>
                <a:gd name="connsiteY0" fmla="*/ 0 h 7125"/>
                <a:gd name="connsiteX1" fmla="*/ 71250 w 71250"/>
                <a:gd name="connsiteY1" fmla="*/ 0 h 7125"/>
                <a:gd name="connsiteX2" fmla="*/ 71250 w 71250"/>
                <a:gd name="connsiteY2" fmla="*/ 7125 h 7125"/>
                <a:gd name="connsiteX3" fmla="*/ 0 w 71250"/>
                <a:gd name="connsiteY3" fmla="*/ 7125 h 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250" h="7125">
                  <a:moveTo>
                    <a:pt x="0" y="0"/>
                  </a:moveTo>
                  <a:lnTo>
                    <a:pt x="71250" y="0"/>
                  </a:lnTo>
                  <a:lnTo>
                    <a:pt x="71250" y="7125"/>
                  </a:lnTo>
                  <a:lnTo>
                    <a:pt x="0" y="7125"/>
                  </a:lnTo>
                  <a:close/>
                </a:path>
              </a:pathLst>
            </a:custGeom>
            <a:solidFill>
              <a:srgbClr val="000000"/>
            </a:solidFill>
            <a:ln w="347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8B0F27E4-F4AC-AEA2-A2A2-5122800D75D3}"/>
                </a:ext>
              </a:extLst>
            </p:cNvPr>
            <p:cNvSpPr/>
            <p:nvPr/>
          </p:nvSpPr>
          <p:spPr>
            <a:xfrm>
              <a:off x="5943161" y="4319991"/>
              <a:ext cx="71250" cy="7125"/>
            </a:xfrm>
            <a:custGeom>
              <a:avLst/>
              <a:gdLst>
                <a:gd name="connsiteX0" fmla="*/ 0 w 71250"/>
                <a:gd name="connsiteY0" fmla="*/ 0 h 7125"/>
                <a:gd name="connsiteX1" fmla="*/ 71250 w 71250"/>
                <a:gd name="connsiteY1" fmla="*/ 0 h 7125"/>
                <a:gd name="connsiteX2" fmla="*/ 71250 w 71250"/>
                <a:gd name="connsiteY2" fmla="*/ 7125 h 7125"/>
                <a:gd name="connsiteX3" fmla="*/ 0 w 71250"/>
                <a:gd name="connsiteY3" fmla="*/ 7125 h 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250" h="7125">
                  <a:moveTo>
                    <a:pt x="0" y="0"/>
                  </a:moveTo>
                  <a:lnTo>
                    <a:pt x="71250" y="0"/>
                  </a:lnTo>
                  <a:lnTo>
                    <a:pt x="71250" y="7125"/>
                  </a:lnTo>
                  <a:lnTo>
                    <a:pt x="0" y="7125"/>
                  </a:lnTo>
                  <a:close/>
                </a:path>
              </a:pathLst>
            </a:custGeom>
            <a:solidFill>
              <a:srgbClr val="000000"/>
            </a:solidFill>
            <a:ln w="347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9254DFB6-6282-B16A-5CDA-30E4A09B8781}"/>
                </a:ext>
              </a:extLst>
            </p:cNvPr>
            <p:cNvSpPr/>
            <p:nvPr/>
          </p:nvSpPr>
          <p:spPr>
            <a:xfrm>
              <a:off x="6038611" y="4299660"/>
              <a:ext cx="46006" cy="46006"/>
            </a:xfrm>
            <a:custGeom>
              <a:avLst/>
              <a:gdLst>
                <a:gd name="connsiteX0" fmla="*/ 5037 w 46006"/>
                <a:gd name="connsiteY0" fmla="*/ 0 h 46006"/>
                <a:gd name="connsiteX1" fmla="*/ 23003 w 46006"/>
                <a:gd name="connsiteY1" fmla="*/ 17966 h 46006"/>
                <a:gd name="connsiteX2" fmla="*/ 40969 w 46006"/>
                <a:gd name="connsiteY2" fmla="*/ 0 h 46006"/>
                <a:gd name="connsiteX3" fmla="*/ 46006 w 46006"/>
                <a:gd name="connsiteY3" fmla="*/ 5037 h 46006"/>
                <a:gd name="connsiteX4" fmla="*/ 28040 w 46006"/>
                <a:gd name="connsiteY4" fmla="*/ 23003 h 46006"/>
                <a:gd name="connsiteX5" fmla="*/ 46006 w 46006"/>
                <a:gd name="connsiteY5" fmla="*/ 40969 h 46006"/>
                <a:gd name="connsiteX6" fmla="*/ 40969 w 46006"/>
                <a:gd name="connsiteY6" fmla="*/ 46006 h 46006"/>
                <a:gd name="connsiteX7" fmla="*/ 23003 w 46006"/>
                <a:gd name="connsiteY7" fmla="*/ 28040 h 46006"/>
                <a:gd name="connsiteX8" fmla="*/ 5037 w 46006"/>
                <a:gd name="connsiteY8" fmla="*/ 46006 h 46006"/>
                <a:gd name="connsiteX9" fmla="*/ 0 w 46006"/>
                <a:gd name="connsiteY9" fmla="*/ 40969 h 46006"/>
                <a:gd name="connsiteX10" fmla="*/ 17966 w 46006"/>
                <a:gd name="connsiteY10" fmla="*/ 23003 h 46006"/>
                <a:gd name="connsiteX11" fmla="*/ 0 w 46006"/>
                <a:gd name="connsiteY11" fmla="*/ 5037 h 46006"/>
                <a:gd name="connsiteX12" fmla="*/ 5037 w 46006"/>
                <a:gd name="connsiteY12" fmla="*/ 0 h 4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06" h="46006">
                  <a:moveTo>
                    <a:pt x="5037" y="0"/>
                  </a:moveTo>
                  <a:lnTo>
                    <a:pt x="23003" y="17966"/>
                  </a:lnTo>
                  <a:lnTo>
                    <a:pt x="40969" y="0"/>
                  </a:lnTo>
                  <a:lnTo>
                    <a:pt x="46006" y="5037"/>
                  </a:lnTo>
                  <a:lnTo>
                    <a:pt x="28040" y="23003"/>
                  </a:lnTo>
                  <a:lnTo>
                    <a:pt x="46006" y="40969"/>
                  </a:lnTo>
                  <a:lnTo>
                    <a:pt x="40969" y="46006"/>
                  </a:lnTo>
                  <a:lnTo>
                    <a:pt x="23003" y="28040"/>
                  </a:lnTo>
                  <a:lnTo>
                    <a:pt x="5037" y="46006"/>
                  </a:lnTo>
                  <a:lnTo>
                    <a:pt x="0" y="40969"/>
                  </a:lnTo>
                  <a:lnTo>
                    <a:pt x="17966" y="23003"/>
                  </a:lnTo>
                  <a:lnTo>
                    <a:pt x="0" y="5037"/>
                  </a:lnTo>
                  <a:lnTo>
                    <a:pt x="5037" y="0"/>
                  </a:lnTo>
                  <a:close/>
                </a:path>
              </a:pathLst>
            </a:custGeom>
            <a:solidFill>
              <a:srgbClr val="000000"/>
            </a:solidFill>
            <a:ln w="347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58350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C72846B9-9B95-2EA7-A46D-B2BE4B5AC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4185EF7-159A-C968-F5D2-3AFC340A514F}"/>
              </a:ext>
            </a:extLst>
          </p:cNvPr>
          <p:cNvSpPr/>
          <p:nvPr/>
        </p:nvSpPr>
        <p:spPr>
          <a:xfrm>
            <a:off x="1367073" y="1708023"/>
            <a:ext cx="9198321" cy="434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238A370B-607D-5992-B603-5FBDDFF1F5D7}"/>
              </a:ext>
            </a:extLst>
          </p:cNvPr>
          <p:cNvSpPr txBox="1">
            <a:spLocks/>
          </p:cNvSpPr>
          <p:nvPr/>
        </p:nvSpPr>
        <p:spPr>
          <a:xfrm>
            <a:off x="568395" y="1258520"/>
            <a:ext cx="10585474" cy="504269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/>
            <a:endParaRPr lang="pt-BR" sz="3200" dirty="0">
              <a:solidFill>
                <a:srgbClr val="20212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3800" b="1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Contexto</a:t>
            </a:r>
          </a:p>
          <a:p>
            <a:pPr marL="761981" indent="-609585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Investimentos e ASG</a:t>
            </a:r>
          </a:p>
          <a:p>
            <a:pPr marL="761981" indent="-609585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lvl="0" indent="-609585" fontAlgn="auto">
              <a:lnSpc>
                <a:spcPct val="110000"/>
              </a:lnSpc>
              <a:buClr>
                <a:schemeClr val="tx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Resolução CMN nº 4.994/22, atualizada pela 5.202/25</a:t>
            </a:r>
          </a:p>
          <a:p>
            <a:pPr marL="761981" indent="-609585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Resolução CNPC nº 61/2024</a:t>
            </a:r>
          </a:p>
          <a:p>
            <a:pPr marL="761981" indent="-609585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Considerações Finais </a:t>
            </a:r>
          </a:p>
          <a:p>
            <a:pPr marL="761981" indent="-609585">
              <a:buFont typeface="Wingdings" panose="05000000000000000000" pitchFamily="2" charset="2"/>
              <a:buChar char="ü"/>
              <a:defRPr/>
            </a:pPr>
            <a:endParaRPr lang="pt-BR" sz="3800" dirty="0">
              <a:solidFill>
                <a:srgbClr val="20212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buFont typeface="+mj-lt"/>
              <a:buAutoNum type="arabicPeriod"/>
            </a:pPr>
            <a:endParaRPr lang="pt-BR" sz="3200" kern="1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t-BR" sz="32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t-BR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t-BR" sz="3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283F7A-3402-6327-0DB1-05C5653F41B5}"/>
              </a:ext>
            </a:extLst>
          </p:cNvPr>
          <p:cNvSpPr txBox="1"/>
          <p:nvPr/>
        </p:nvSpPr>
        <p:spPr>
          <a:xfrm>
            <a:off x="903515" y="639355"/>
            <a:ext cx="844335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733" b="1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Sumário</a:t>
            </a:r>
            <a:endParaRPr lang="pt-BR" sz="2400" b="1" dirty="0">
              <a:solidFill>
                <a:srgbClr val="25406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11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011FCAD9-1F7E-A989-AFC6-4467BF221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C5EA142-DCBC-3F0E-531A-A2AD01D91139}"/>
              </a:ext>
            </a:extLst>
          </p:cNvPr>
          <p:cNvSpPr txBox="1"/>
          <p:nvPr/>
        </p:nvSpPr>
        <p:spPr>
          <a:xfrm>
            <a:off x="11698664" y="6330514"/>
            <a:ext cx="417452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1B5CD-CE6F-CD19-A9D5-29B391EC36A9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859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ea typeface="Petrona Bold" pitchFamily="34" charset="-122"/>
                <a:cs typeface="+mj-cs"/>
              </a:rPr>
              <a:t>Ativos Virtuais: </a:t>
            </a:r>
            <a:r>
              <a:rPr lang="pt-BR" sz="3800" b="1" dirty="0">
                <a:solidFill>
                  <a:srgbClr val="093C92"/>
                </a:solidFill>
                <a:ea typeface="Petrona Bold" pitchFamily="34" charset="-122"/>
              </a:rPr>
              <a:t>Vedação </a:t>
            </a: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ea typeface="Petrona Bold" pitchFamily="34" charset="-122"/>
                <a:cs typeface="+mj-cs"/>
              </a:rPr>
              <a:t>e Discussões</a:t>
            </a:r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D24B9980-BA38-CF1C-6491-74D6010A86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744" y="1361548"/>
            <a:ext cx="1026866" cy="1512000"/>
          </a:xfrm>
          <a:prstGeom prst="rect">
            <a:avLst/>
          </a:prstGeom>
          <a:ln>
            <a:noFill/>
          </a:ln>
        </p:spPr>
      </p:pic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7210A2F0-FC82-D94A-DB67-45C0DBE644A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744" y="2873548"/>
            <a:ext cx="1026866" cy="1512000"/>
          </a:xfrm>
          <a:prstGeom prst="rect">
            <a:avLst/>
          </a:prstGeom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7774BE9D-D008-36F1-9157-5FC5CC9BD759}"/>
              </a:ext>
            </a:extLst>
          </p:cNvPr>
          <p:cNvSpPr/>
          <p:nvPr/>
        </p:nvSpPr>
        <p:spPr>
          <a:xfrm>
            <a:off x="1758974" y="1443689"/>
            <a:ext cx="32309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Criptomoeda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0311E32D-B7AE-487E-DD59-DBAFE77B5E1F}"/>
              </a:ext>
            </a:extLst>
          </p:cNvPr>
          <p:cNvSpPr/>
          <p:nvPr/>
        </p:nvSpPr>
        <p:spPr>
          <a:xfrm>
            <a:off x="1758974" y="1934108"/>
            <a:ext cx="79109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Ativo que precisa ser observado (no mercado) e no tempo, tanto direto quanto em fundos. Rastreabilidade, volatilidade são apenas algumas questões</a:t>
            </a:r>
            <a:endParaRPr lang="en-US" sz="17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age 3" descr="preencoded.png">
            <a:extLst>
              <a:ext uri="{FF2B5EF4-FFF2-40B4-BE49-F238E27FC236}">
                <a16:creationId xmlns:a16="http://schemas.microsoft.com/office/drawing/2014/main" id="{6CCFB5B5-6E8F-7E68-C691-FFB774753F1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4744" y="4385548"/>
            <a:ext cx="1026866" cy="1512000"/>
          </a:xfrm>
          <a:prstGeom prst="rect">
            <a:avLst/>
          </a:prstGeom>
        </p:spPr>
      </p:pic>
      <p:sp>
        <p:nvSpPr>
          <p:cNvPr id="12" name="Text 5">
            <a:extLst>
              <a:ext uri="{FF2B5EF4-FFF2-40B4-BE49-F238E27FC236}">
                <a16:creationId xmlns:a16="http://schemas.microsoft.com/office/drawing/2014/main" id="{6DDA4455-5FB2-E8D3-C118-45AB6DAADA8F}"/>
              </a:ext>
            </a:extLst>
          </p:cNvPr>
          <p:cNvSpPr/>
          <p:nvPr/>
        </p:nvSpPr>
        <p:spPr>
          <a:xfrm>
            <a:off x="1758974" y="3257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Trabalho fiscalização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C56C6CDE-5CDC-154A-DEC8-122489BDA8D2}"/>
              </a:ext>
            </a:extLst>
          </p:cNvPr>
          <p:cNvSpPr/>
          <p:nvPr/>
        </p:nvSpPr>
        <p:spPr>
          <a:xfrm>
            <a:off x="1758974" y="3615357"/>
            <a:ext cx="79109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Integração dados e movimentaçoes.</a:t>
            </a:r>
            <a:endParaRPr lang="en-US" sz="17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 1">
            <a:extLst>
              <a:ext uri="{FF2B5EF4-FFF2-40B4-BE49-F238E27FC236}">
                <a16:creationId xmlns:a16="http://schemas.microsoft.com/office/drawing/2014/main" id="{B0A6A007-AF92-454D-1AA1-4738D527F0B9}"/>
              </a:ext>
            </a:extLst>
          </p:cNvPr>
          <p:cNvSpPr/>
          <p:nvPr/>
        </p:nvSpPr>
        <p:spPr>
          <a:xfrm>
            <a:off x="1758974" y="4385757"/>
            <a:ext cx="516030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Investimentos já realizados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315A54C2-A4A4-B77D-901E-8368D2D450EA}"/>
              </a:ext>
            </a:extLst>
          </p:cNvPr>
          <p:cNvSpPr/>
          <p:nvPr/>
        </p:nvSpPr>
        <p:spPr>
          <a:xfrm>
            <a:off x="1758974" y="4876175"/>
            <a:ext cx="79109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Quem, até 31/12/2024, tinha investimentos Fundo que investe em ativo virtual pode manter a posição, mas não pode agravar.</a:t>
            </a:r>
            <a:endParaRPr lang="en-US" sz="17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EE764E1F-2776-A9C0-746D-DF7B8B75C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70743F8-51B7-19B0-6F79-1AEE66FB7B4D}"/>
              </a:ext>
            </a:extLst>
          </p:cNvPr>
          <p:cNvSpPr txBox="1"/>
          <p:nvPr/>
        </p:nvSpPr>
        <p:spPr>
          <a:xfrm>
            <a:off x="11679810" y="6330514"/>
            <a:ext cx="436306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42C4E-4F17-A5FC-D4AD-A13DE4B917D6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ea typeface="Petrona Bold" pitchFamily="34" charset="-122"/>
                <a:cs typeface="+mj-cs"/>
              </a:rPr>
              <a:t>Perfis de Investimento: Desafio operacional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17E7B4-3FAD-F3D2-1DF4-85106AB9FF2F}"/>
              </a:ext>
            </a:extLst>
          </p:cNvPr>
          <p:cNvSpPr txBox="1">
            <a:spLocks/>
          </p:cNvSpPr>
          <p:nvPr/>
        </p:nvSpPr>
        <p:spPr>
          <a:xfrm>
            <a:off x="609600" y="1607573"/>
            <a:ext cx="10849897" cy="4439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Controle de limites deve ser feito por dois controles simultâneos:</a:t>
            </a:r>
          </a:p>
          <a:p>
            <a:pPr lvl="2" algn="just"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perfil de investimento (controle por perfil inclusive dos limites exigidos pela Resolução CMN)</a:t>
            </a:r>
          </a:p>
          <a:p>
            <a:pPr lvl="2" algn="just"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Por plano (considerando todos os ativos do plano  e todos os perfis inclusos)</a:t>
            </a:r>
          </a:p>
          <a:p>
            <a:pPr lvl="2" algn="just"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Implicações sobre diligência, alocação e governança interna</a:t>
            </a:r>
          </a:p>
        </p:txBody>
      </p:sp>
    </p:spTree>
    <p:extLst>
      <p:ext uri="{BB962C8B-B14F-4D97-AF65-F5344CB8AC3E}">
        <p14:creationId xmlns:p14="http://schemas.microsoft.com/office/powerpoint/2010/main" val="2048631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F4D26D84-587D-859B-1358-CF3841715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2801815-A9F5-083C-81B6-11F7D1E6F0B6}"/>
              </a:ext>
            </a:extLst>
          </p:cNvPr>
          <p:cNvSpPr txBox="1"/>
          <p:nvPr/>
        </p:nvSpPr>
        <p:spPr>
          <a:xfrm>
            <a:off x="11698664" y="6330514"/>
            <a:ext cx="417452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63261-9142-15C1-2299-3345A5B0B4D8}"/>
              </a:ext>
            </a:extLst>
          </p:cNvPr>
          <p:cNvSpPr txBox="1">
            <a:spLocks/>
          </p:cNvSpPr>
          <p:nvPr/>
        </p:nvSpPr>
        <p:spPr>
          <a:xfrm>
            <a:off x="609600" y="-13830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ea typeface="Petrona Bold" pitchFamily="34" charset="-122"/>
                <a:cs typeface="+mj-cs"/>
              </a:rPr>
              <a:t>Resolução CNPC nº 61/2024: O que mudou?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48A0E0-8680-F490-17FF-C6346CC727D3}"/>
              </a:ext>
            </a:extLst>
          </p:cNvPr>
          <p:cNvSpPr txBox="1">
            <a:spLocks/>
          </p:cNvSpPr>
          <p:nvPr/>
        </p:nvSpPr>
        <p:spPr>
          <a:xfrm>
            <a:off x="353961" y="752170"/>
            <a:ext cx="11592233" cy="5475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just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Registro contábil dos títulos:</a:t>
            </a:r>
          </a:p>
          <a:p>
            <a:pPr marL="914400" lvl="1" indent="-457200" algn="just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sz="6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Agora é possível classificar títulos públicos federais como “mantidos até o vencimento” (HTM), mesmo após a aquisição.</a:t>
            </a:r>
          </a:p>
          <a:p>
            <a:pPr marL="514350" indent="-514350" algn="just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BR" sz="8600" b="1" dirty="0">
                <a:solidFill>
                  <a:srgbClr val="002060"/>
                </a:solidFill>
                <a:latin typeface="Calibri"/>
              </a:rPr>
              <a:t>Novas condições para uso da categoria HTM:</a:t>
            </a:r>
          </a:p>
          <a:p>
            <a:pPr marL="914400" lvl="1" indent="-457200" algn="just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6200" dirty="0">
                <a:solidFill>
                  <a:srgbClr val="002060"/>
                </a:solidFill>
                <a:latin typeface="Calibri"/>
              </a:rPr>
              <a:t>O prazo até o vencimento deve ser igual ou superior a 5 anos;</a:t>
            </a:r>
          </a:p>
          <a:p>
            <a:pPr marL="914400" lvl="1" indent="-457200" algn="just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6200" dirty="0">
                <a:solidFill>
                  <a:srgbClr val="002060"/>
                </a:solidFill>
                <a:latin typeface="Calibri"/>
              </a:rPr>
              <a:t>A EFPC </a:t>
            </a:r>
            <a:r>
              <a:rPr lang="pt-BR" sz="6200" b="1" dirty="0">
                <a:solidFill>
                  <a:srgbClr val="002060"/>
                </a:solidFill>
                <a:latin typeface="Calibri"/>
              </a:rPr>
              <a:t>deve comprovar </a:t>
            </a:r>
            <a:r>
              <a:rPr lang="pt-BR" sz="6200" dirty="0">
                <a:solidFill>
                  <a:srgbClr val="002060"/>
                </a:solidFill>
                <a:latin typeface="Calibri"/>
              </a:rPr>
              <a:t>intenção e capacidade financeira para manter os títulos até o vencimento.</a:t>
            </a:r>
          </a:p>
          <a:p>
            <a:pPr marL="514350" marR="0" lvl="0" indent="-514350" algn="just" fontAlgn="auto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8600" b="1" dirty="0">
                <a:solidFill>
                  <a:srgbClr val="002060"/>
                </a:solidFill>
                <a:latin typeface="Calibri"/>
              </a:rPr>
              <a:t>Reclassificação excepcional:</a:t>
            </a:r>
          </a:p>
          <a:p>
            <a:pPr marL="914400" lvl="1" indent="-457200" algn="just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6200" dirty="0">
                <a:solidFill>
                  <a:srgbClr val="002060"/>
                </a:solidFill>
                <a:latin typeface="Calibri"/>
              </a:rPr>
              <a:t>Permitida a reclassificação de títulos antigos (já registrados como “para negociação”) para “mantidos até o vencimento” até 31/12/2026;</a:t>
            </a:r>
          </a:p>
          <a:p>
            <a:pPr marL="914400" lvl="1" indent="-457200" algn="just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6200" dirty="0">
                <a:solidFill>
                  <a:srgbClr val="002060"/>
                </a:solidFill>
                <a:latin typeface="Calibri"/>
              </a:rPr>
              <a:t>Essa reclassificação deve ser motivada por evento isolado, não usual e não recorrente.</a:t>
            </a:r>
          </a:p>
        </p:txBody>
      </p:sp>
    </p:spTree>
    <p:extLst>
      <p:ext uri="{BB962C8B-B14F-4D97-AF65-F5344CB8AC3E}">
        <p14:creationId xmlns:p14="http://schemas.microsoft.com/office/powerpoint/2010/main" val="433978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97318D9D-CC43-B991-E30C-9E8E3BFD0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90E83F7-E0E3-4FDA-C840-D736B56AE5D1}"/>
              </a:ext>
            </a:extLst>
          </p:cNvPr>
          <p:cNvSpPr/>
          <p:nvPr/>
        </p:nvSpPr>
        <p:spPr>
          <a:xfrm>
            <a:off x="1367073" y="4581054"/>
            <a:ext cx="9850171" cy="434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7804E3C3-C8DC-D4DC-16A9-7048A1E81F3B}"/>
              </a:ext>
            </a:extLst>
          </p:cNvPr>
          <p:cNvSpPr txBox="1">
            <a:spLocks/>
          </p:cNvSpPr>
          <p:nvPr/>
        </p:nvSpPr>
        <p:spPr>
          <a:xfrm>
            <a:off x="568395" y="1258520"/>
            <a:ext cx="10720090" cy="50426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/>
            <a:endParaRPr lang="pt-BR" sz="3200" dirty="0">
              <a:solidFill>
                <a:srgbClr val="20212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Contexto</a:t>
            </a: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Investimentos e ASG</a:t>
            </a: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lvl="0" indent="-609585" fontAlgn="auto">
              <a:lnSpc>
                <a:spcPct val="110000"/>
              </a:lnSpc>
              <a:buClr>
                <a:srgbClr val="25406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Resolução CMN nº 4.994/22, atualizada pela 5.202/25</a:t>
            </a: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  <a:defRPr/>
            </a:pPr>
            <a:r>
              <a:rPr lang="pt-BR" sz="3800" b="1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Resolução CNPC nº 61/2024</a:t>
            </a: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  <a:defRPr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  <a:defRPr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Considerações Finais </a:t>
            </a:r>
          </a:p>
          <a:p>
            <a:pPr marL="761981" indent="-609585">
              <a:buFont typeface="Wingdings" panose="05000000000000000000" pitchFamily="2" charset="2"/>
              <a:buChar char="ü"/>
              <a:defRPr/>
            </a:pPr>
            <a:endParaRPr lang="pt-BR" sz="3800" dirty="0">
              <a:solidFill>
                <a:srgbClr val="20212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buFont typeface="+mj-lt"/>
              <a:buAutoNum type="arabicPeriod"/>
            </a:pPr>
            <a:endParaRPr lang="pt-BR" sz="3200" kern="1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t-BR" sz="32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t-BR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t-BR" sz="3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818370-F5F6-F0F7-FD6D-995BB3C34CB0}"/>
              </a:ext>
            </a:extLst>
          </p:cNvPr>
          <p:cNvSpPr txBox="1"/>
          <p:nvPr/>
        </p:nvSpPr>
        <p:spPr>
          <a:xfrm>
            <a:off x="903515" y="639355"/>
            <a:ext cx="8443355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733" b="1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Sumário</a:t>
            </a:r>
          </a:p>
          <a:p>
            <a:endParaRPr lang="pt-BR" sz="2400" b="1" dirty="0">
              <a:solidFill>
                <a:srgbClr val="25406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19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A9F28DC0-2FC3-B28F-1FF0-1F7118DCC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48DA1F6-2606-50B4-18C5-563047C85AD7}"/>
              </a:ext>
            </a:extLst>
          </p:cNvPr>
          <p:cNvSpPr txBox="1"/>
          <p:nvPr/>
        </p:nvSpPr>
        <p:spPr>
          <a:xfrm>
            <a:off x="11679810" y="6330514"/>
            <a:ext cx="436306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0E276-3E68-2EFC-5192-B6A42475F07F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ea typeface="Petrona Bold" pitchFamily="34" charset="-122"/>
                <a:cs typeface="+mj-cs"/>
              </a:rPr>
              <a:t>Resolução CNPC nº 61/2024: O que mudou?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6E462C26-6593-D4BF-DA18-9B7A2541938F}"/>
              </a:ext>
            </a:extLst>
          </p:cNvPr>
          <p:cNvSpPr/>
          <p:nvPr/>
        </p:nvSpPr>
        <p:spPr>
          <a:xfrm>
            <a:off x="75884" y="1380287"/>
            <a:ext cx="2177534" cy="1368000"/>
          </a:xfrm>
          <a:prstGeom prst="roundRect">
            <a:avLst>
              <a:gd name="adj" fmla="val 2038"/>
            </a:avLst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pt-BR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44CE5FD9-E9CE-FA15-0290-CE255F013E31}"/>
              </a:ext>
            </a:extLst>
          </p:cNvPr>
          <p:cNvSpPr/>
          <p:nvPr/>
        </p:nvSpPr>
        <p:spPr>
          <a:xfrm>
            <a:off x="2476898" y="1409264"/>
            <a:ext cx="2849642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chemeClr val="accent1">
                    <a:lumMod val="75000"/>
                  </a:schemeClr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Registro Contábil</a:t>
            </a:r>
            <a:endParaRPr lang="en-US" sz="2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5202E023-49FF-E0BB-F92B-EF3777C1C51C}"/>
              </a:ext>
            </a:extLst>
          </p:cNvPr>
          <p:cNvSpPr/>
          <p:nvPr/>
        </p:nvSpPr>
        <p:spPr>
          <a:xfrm>
            <a:off x="2476898" y="1892539"/>
            <a:ext cx="9350056" cy="715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00"/>
              </a:lnSpc>
              <a:buNone/>
            </a:pPr>
            <a:r>
              <a:rPr lang="en-US" sz="175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Títulos públicos federais agora podem ser classificados como "mantidos até o vencimento" (HTM) após a aquisição para todas as modalidades.</a:t>
            </a:r>
            <a:endParaRPr lang="en-US" sz="17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A5C16621-305C-2B20-2D5E-7EC4346C7008}"/>
              </a:ext>
            </a:extLst>
          </p:cNvPr>
          <p:cNvSpPr/>
          <p:nvPr/>
        </p:nvSpPr>
        <p:spPr>
          <a:xfrm>
            <a:off x="291201" y="2731852"/>
            <a:ext cx="10665023" cy="15240"/>
          </a:xfrm>
          <a:prstGeom prst="roundRect">
            <a:avLst>
              <a:gd name="adj" fmla="val 219997"/>
            </a:avLst>
          </a:prstGeom>
          <a:solidFill>
            <a:schemeClr val="tx2">
              <a:lumMod val="5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Shape 5">
            <a:extLst>
              <a:ext uri="{FF2B5EF4-FFF2-40B4-BE49-F238E27FC236}">
                <a16:creationId xmlns:a16="http://schemas.microsoft.com/office/drawing/2014/main" id="{8D386F33-AADF-F932-23A1-AE0A229FEDCF}"/>
              </a:ext>
            </a:extLst>
          </p:cNvPr>
          <p:cNvSpPr/>
          <p:nvPr/>
        </p:nvSpPr>
        <p:spPr>
          <a:xfrm>
            <a:off x="75884" y="2965799"/>
            <a:ext cx="4355187" cy="1368000"/>
          </a:xfrm>
          <a:prstGeom prst="roundRect">
            <a:avLst>
              <a:gd name="adj" fmla="val 2038"/>
            </a:avLst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pt-BR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ACF8DDBA-793D-8146-085A-3CE2BE6F9070}"/>
              </a:ext>
            </a:extLst>
          </p:cNvPr>
          <p:cNvSpPr/>
          <p:nvPr/>
        </p:nvSpPr>
        <p:spPr>
          <a:xfrm>
            <a:off x="4646269" y="2980216"/>
            <a:ext cx="2793921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chemeClr val="accent1">
                    <a:lumMod val="75000"/>
                  </a:schemeClr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Novas Condições</a:t>
            </a:r>
            <a:endParaRPr lang="en-US" sz="2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 7">
            <a:extLst>
              <a:ext uri="{FF2B5EF4-FFF2-40B4-BE49-F238E27FC236}">
                <a16:creationId xmlns:a16="http://schemas.microsoft.com/office/drawing/2014/main" id="{1B7AEE94-F01B-998B-6DB3-58CB210561CB}"/>
              </a:ext>
            </a:extLst>
          </p:cNvPr>
          <p:cNvSpPr/>
          <p:nvPr/>
        </p:nvSpPr>
        <p:spPr>
          <a:xfrm>
            <a:off x="4646270" y="3275721"/>
            <a:ext cx="7180684" cy="119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00"/>
              </a:lnSpc>
              <a:buNone/>
            </a:pPr>
            <a:r>
              <a:rPr lang="en-US" sz="175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 prazo de vencimento é 5 anos ou mais. </a:t>
            </a:r>
          </a:p>
          <a:p>
            <a:pPr marL="0" indent="0" algn="just">
              <a:lnSpc>
                <a:spcPts val="2800"/>
              </a:lnSpc>
              <a:buNone/>
            </a:pPr>
            <a:r>
              <a:rPr lang="en-US" sz="175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EFPC deve comprovar intenção e capacidade financeira de carregar até o vencimento.</a:t>
            </a:r>
            <a:endParaRPr lang="en-US" sz="17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Shape 8">
            <a:extLst>
              <a:ext uri="{FF2B5EF4-FFF2-40B4-BE49-F238E27FC236}">
                <a16:creationId xmlns:a16="http://schemas.microsoft.com/office/drawing/2014/main" id="{B86AF97F-A5D5-724A-E6A9-9F1BF99C066E}"/>
              </a:ext>
            </a:extLst>
          </p:cNvPr>
          <p:cNvSpPr/>
          <p:nvPr/>
        </p:nvSpPr>
        <p:spPr>
          <a:xfrm>
            <a:off x="2468854" y="4318559"/>
            <a:ext cx="8487370" cy="15240"/>
          </a:xfrm>
          <a:prstGeom prst="roundRect">
            <a:avLst>
              <a:gd name="adj" fmla="val 219997"/>
            </a:avLst>
          </a:prstGeom>
          <a:solidFill>
            <a:schemeClr val="tx2">
              <a:lumMod val="5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pt-BR" dirty="0"/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0E44EB00-6FB7-0C16-8DF4-2A396D28F6DC}"/>
              </a:ext>
            </a:extLst>
          </p:cNvPr>
          <p:cNvSpPr/>
          <p:nvPr/>
        </p:nvSpPr>
        <p:spPr>
          <a:xfrm>
            <a:off x="75824" y="4551311"/>
            <a:ext cx="6532959" cy="1368000"/>
          </a:xfrm>
          <a:prstGeom prst="roundRect">
            <a:avLst>
              <a:gd name="adj" fmla="val 2038"/>
            </a:avLst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pt-BR" dirty="0"/>
          </a:p>
        </p:txBody>
      </p:sp>
      <p:sp>
        <p:nvSpPr>
          <p:cNvPr id="17" name="Text 10">
            <a:extLst>
              <a:ext uri="{FF2B5EF4-FFF2-40B4-BE49-F238E27FC236}">
                <a16:creationId xmlns:a16="http://schemas.microsoft.com/office/drawing/2014/main" id="{83FCD56C-258D-6B25-4110-AFFDD343E830}"/>
              </a:ext>
            </a:extLst>
          </p:cNvPr>
          <p:cNvSpPr/>
          <p:nvPr/>
        </p:nvSpPr>
        <p:spPr>
          <a:xfrm>
            <a:off x="6832323" y="4562616"/>
            <a:ext cx="2793921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chemeClr val="accent1">
                    <a:lumMod val="75000"/>
                  </a:schemeClr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Reclassificação</a:t>
            </a:r>
            <a:endParaRPr lang="en-US" sz="2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 11">
            <a:extLst>
              <a:ext uri="{FF2B5EF4-FFF2-40B4-BE49-F238E27FC236}">
                <a16:creationId xmlns:a16="http://schemas.microsoft.com/office/drawing/2014/main" id="{7574DCAD-77A3-EFA7-05FB-4A2108A41F93}"/>
              </a:ext>
            </a:extLst>
          </p:cNvPr>
          <p:cNvSpPr/>
          <p:nvPr/>
        </p:nvSpPr>
        <p:spPr>
          <a:xfrm>
            <a:off x="6832323" y="5045891"/>
            <a:ext cx="4994631" cy="715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Permitida para títulos </a:t>
            </a:r>
            <a:r>
              <a:rPr lang="en-US" sz="1750" b="1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antigos</a:t>
            </a:r>
            <a:r>
              <a:rPr lang="en-US" sz="175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até 31/12/2026. </a:t>
            </a:r>
          </a:p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Motivada por eventos isolados e não recorrentes.</a:t>
            </a:r>
            <a:endParaRPr lang="en-US" sz="175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9" name="Gráfico 19" descr="Banco estrutura de tópicos">
            <a:extLst>
              <a:ext uri="{FF2B5EF4-FFF2-40B4-BE49-F238E27FC236}">
                <a16:creationId xmlns:a16="http://schemas.microsoft.com/office/drawing/2014/main" id="{819A18D8-82B5-984E-04DA-84ED7F6C7144}"/>
              </a:ext>
            </a:extLst>
          </p:cNvPr>
          <p:cNvGrpSpPr/>
          <p:nvPr/>
        </p:nvGrpSpPr>
        <p:grpSpPr>
          <a:xfrm>
            <a:off x="802701" y="1719549"/>
            <a:ext cx="723900" cy="685800"/>
            <a:chOff x="802701" y="1719549"/>
            <a:chExt cx="723900" cy="685800"/>
          </a:xfrm>
          <a:solidFill>
            <a:srgbClr val="000000"/>
          </a:solidFill>
        </p:grpSpPr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B78FF75B-61EF-E23A-8DEC-1F09557E87DA}"/>
                </a:ext>
              </a:extLst>
            </p:cNvPr>
            <p:cNvSpPr/>
            <p:nvPr/>
          </p:nvSpPr>
          <p:spPr>
            <a:xfrm>
              <a:off x="1126551" y="1805331"/>
              <a:ext cx="76200" cy="76200"/>
            </a:xfrm>
            <a:custGeom>
              <a:avLst/>
              <a:gdLst>
                <a:gd name="connsiteX0" fmla="*/ 38100 w 76200"/>
                <a:gd name="connsiteY0" fmla="*/ 0 h 76200"/>
                <a:gd name="connsiteX1" fmla="*/ 0 w 76200"/>
                <a:gd name="connsiteY1" fmla="*/ 38100 h 76200"/>
                <a:gd name="connsiteX2" fmla="*/ 38100 w 76200"/>
                <a:gd name="connsiteY2" fmla="*/ 76200 h 76200"/>
                <a:gd name="connsiteX3" fmla="*/ 76200 w 76200"/>
                <a:gd name="connsiteY3" fmla="*/ 38100 h 76200"/>
                <a:gd name="connsiteX4" fmla="*/ 38100 w 76200"/>
                <a:gd name="connsiteY4" fmla="*/ 0 h 76200"/>
                <a:gd name="connsiteX5" fmla="*/ 38100 w 76200"/>
                <a:gd name="connsiteY5" fmla="*/ 57150 h 76200"/>
                <a:gd name="connsiteX6" fmla="*/ 19050 w 76200"/>
                <a:gd name="connsiteY6" fmla="*/ 38100 h 76200"/>
                <a:gd name="connsiteX7" fmla="*/ 38100 w 76200"/>
                <a:gd name="connsiteY7" fmla="*/ 19050 h 76200"/>
                <a:gd name="connsiteX8" fmla="*/ 57150 w 76200"/>
                <a:gd name="connsiteY8" fmla="*/ 38100 h 76200"/>
                <a:gd name="connsiteX9" fmla="*/ 38119 w 76200"/>
                <a:gd name="connsiteY9" fmla="*/ 57169 h 76200"/>
                <a:gd name="connsiteX10" fmla="*/ 38100 w 76200"/>
                <a:gd name="connsiteY10" fmla="*/ 5716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76200">
                  <a:moveTo>
                    <a:pt x="38100" y="0"/>
                  </a:moveTo>
                  <a:cubicBezTo>
                    <a:pt x="17058" y="0"/>
                    <a:pt x="0" y="17058"/>
                    <a:pt x="0" y="38100"/>
                  </a:cubicBezTo>
                  <a:cubicBezTo>
                    <a:pt x="0" y="59142"/>
                    <a:pt x="17058" y="76200"/>
                    <a:pt x="38100" y="76200"/>
                  </a:cubicBezTo>
                  <a:cubicBezTo>
                    <a:pt x="59142" y="76200"/>
                    <a:pt x="76200" y="59142"/>
                    <a:pt x="76200" y="38100"/>
                  </a:cubicBezTo>
                  <a:cubicBezTo>
                    <a:pt x="76137" y="17084"/>
                    <a:pt x="59116" y="63"/>
                    <a:pt x="38100" y="0"/>
                  </a:cubicBezTo>
                  <a:close/>
                  <a:moveTo>
                    <a:pt x="38100" y="57150"/>
                  </a:moveTo>
                  <a:cubicBezTo>
                    <a:pt x="27579" y="57150"/>
                    <a:pt x="19050" y="48621"/>
                    <a:pt x="19050" y="38100"/>
                  </a:cubicBezTo>
                  <a:cubicBezTo>
                    <a:pt x="19050" y="27579"/>
                    <a:pt x="27579" y="19050"/>
                    <a:pt x="38100" y="19050"/>
                  </a:cubicBezTo>
                  <a:cubicBezTo>
                    <a:pt x="48621" y="19050"/>
                    <a:pt x="57150" y="27579"/>
                    <a:pt x="57150" y="38100"/>
                  </a:cubicBezTo>
                  <a:cubicBezTo>
                    <a:pt x="57160" y="48621"/>
                    <a:pt x="48640" y="57159"/>
                    <a:pt x="38119" y="57169"/>
                  </a:cubicBezTo>
                  <a:cubicBezTo>
                    <a:pt x="38112" y="57169"/>
                    <a:pt x="38107" y="57169"/>
                    <a:pt x="38100" y="5716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05AC3C2E-D0C6-9E62-4D43-72C83B227384}"/>
                </a:ext>
              </a:extLst>
            </p:cNvPr>
            <p:cNvSpPr/>
            <p:nvPr/>
          </p:nvSpPr>
          <p:spPr>
            <a:xfrm>
              <a:off x="802701" y="1719549"/>
              <a:ext cx="723900" cy="685800"/>
            </a:xfrm>
            <a:custGeom>
              <a:avLst/>
              <a:gdLst>
                <a:gd name="connsiteX0" fmla="*/ 657225 w 723900"/>
                <a:gd name="connsiteY0" fmla="*/ 600275 h 685800"/>
                <a:gd name="connsiteX1" fmla="*/ 657225 w 723900"/>
                <a:gd name="connsiteY1" fmla="*/ 571500 h 685800"/>
                <a:gd name="connsiteX2" fmla="*/ 619125 w 723900"/>
                <a:gd name="connsiteY2" fmla="*/ 571500 h 685800"/>
                <a:gd name="connsiteX3" fmla="*/ 619125 w 723900"/>
                <a:gd name="connsiteY3" fmla="*/ 276225 h 685800"/>
                <a:gd name="connsiteX4" fmla="*/ 657225 w 723900"/>
                <a:gd name="connsiteY4" fmla="*/ 276225 h 685800"/>
                <a:gd name="connsiteX5" fmla="*/ 657225 w 723900"/>
                <a:gd name="connsiteY5" fmla="*/ 228600 h 685800"/>
                <a:gd name="connsiteX6" fmla="*/ 704850 w 723900"/>
                <a:gd name="connsiteY6" fmla="*/ 228600 h 685800"/>
                <a:gd name="connsiteX7" fmla="*/ 704850 w 723900"/>
                <a:gd name="connsiteY7" fmla="*/ 209550 h 685800"/>
                <a:gd name="connsiteX8" fmla="*/ 361950 w 723900"/>
                <a:gd name="connsiteY8" fmla="*/ 0 h 685800"/>
                <a:gd name="connsiteX9" fmla="*/ 19050 w 723900"/>
                <a:gd name="connsiteY9" fmla="*/ 209550 h 685800"/>
                <a:gd name="connsiteX10" fmla="*/ 19050 w 723900"/>
                <a:gd name="connsiteY10" fmla="*/ 228600 h 685800"/>
                <a:gd name="connsiteX11" fmla="*/ 66675 w 723900"/>
                <a:gd name="connsiteY11" fmla="*/ 228600 h 685800"/>
                <a:gd name="connsiteX12" fmla="*/ 66675 w 723900"/>
                <a:gd name="connsiteY12" fmla="*/ 276225 h 685800"/>
                <a:gd name="connsiteX13" fmla="*/ 104775 w 723900"/>
                <a:gd name="connsiteY13" fmla="*/ 276225 h 685800"/>
                <a:gd name="connsiteX14" fmla="*/ 104775 w 723900"/>
                <a:gd name="connsiteY14" fmla="*/ 571500 h 685800"/>
                <a:gd name="connsiteX15" fmla="*/ 66675 w 723900"/>
                <a:gd name="connsiteY15" fmla="*/ 571500 h 685800"/>
                <a:gd name="connsiteX16" fmla="*/ 66675 w 723900"/>
                <a:gd name="connsiteY16" fmla="*/ 600275 h 685800"/>
                <a:gd name="connsiteX17" fmla="*/ 0 w 723900"/>
                <a:gd name="connsiteY17" fmla="*/ 647900 h 685800"/>
                <a:gd name="connsiteX18" fmla="*/ 0 w 723900"/>
                <a:gd name="connsiteY18" fmla="*/ 685800 h 685800"/>
                <a:gd name="connsiteX19" fmla="*/ 723900 w 723900"/>
                <a:gd name="connsiteY19" fmla="*/ 685800 h 685800"/>
                <a:gd name="connsiteX20" fmla="*/ 723900 w 723900"/>
                <a:gd name="connsiteY20" fmla="*/ 647910 h 685800"/>
                <a:gd name="connsiteX21" fmla="*/ 600075 w 723900"/>
                <a:gd name="connsiteY21" fmla="*/ 571500 h 685800"/>
                <a:gd name="connsiteX22" fmla="*/ 581025 w 723900"/>
                <a:gd name="connsiteY22" fmla="*/ 571500 h 685800"/>
                <a:gd name="connsiteX23" fmla="*/ 581025 w 723900"/>
                <a:gd name="connsiteY23" fmla="*/ 276225 h 685800"/>
                <a:gd name="connsiteX24" fmla="*/ 600075 w 723900"/>
                <a:gd name="connsiteY24" fmla="*/ 276225 h 685800"/>
                <a:gd name="connsiteX25" fmla="*/ 161925 w 723900"/>
                <a:gd name="connsiteY25" fmla="*/ 276225 h 685800"/>
                <a:gd name="connsiteX26" fmla="*/ 219075 w 723900"/>
                <a:gd name="connsiteY26" fmla="*/ 276225 h 685800"/>
                <a:gd name="connsiteX27" fmla="*/ 219075 w 723900"/>
                <a:gd name="connsiteY27" fmla="*/ 571500 h 685800"/>
                <a:gd name="connsiteX28" fmla="*/ 161925 w 723900"/>
                <a:gd name="connsiteY28" fmla="*/ 571500 h 685800"/>
                <a:gd name="connsiteX29" fmla="*/ 238125 w 723900"/>
                <a:gd name="connsiteY29" fmla="*/ 276225 h 685800"/>
                <a:gd name="connsiteX30" fmla="*/ 257175 w 723900"/>
                <a:gd name="connsiteY30" fmla="*/ 276225 h 685800"/>
                <a:gd name="connsiteX31" fmla="*/ 257175 w 723900"/>
                <a:gd name="connsiteY31" fmla="*/ 571500 h 685800"/>
                <a:gd name="connsiteX32" fmla="*/ 238125 w 723900"/>
                <a:gd name="connsiteY32" fmla="*/ 571500 h 685800"/>
                <a:gd name="connsiteX33" fmla="*/ 276225 w 723900"/>
                <a:gd name="connsiteY33" fmla="*/ 276225 h 685800"/>
                <a:gd name="connsiteX34" fmla="*/ 333375 w 723900"/>
                <a:gd name="connsiteY34" fmla="*/ 276225 h 685800"/>
                <a:gd name="connsiteX35" fmla="*/ 333375 w 723900"/>
                <a:gd name="connsiteY35" fmla="*/ 571500 h 685800"/>
                <a:gd name="connsiteX36" fmla="*/ 276225 w 723900"/>
                <a:gd name="connsiteY36" fmla="*/ 571500 h 685800"/>
                <a:gd name="connsiteX37" fmla="*/ 352425 w 723900"/>
                <a:gd name="connsiteY37" fmla="*/ 276225 h 685800"/>
                <a:gd name="connsiteX38" fmla="*/ 371475 w 723900"/>
                <a:gd name="connsiteY38" fmla="*/ 276225 h 685800"/>
                <a:gd name="connsiteX39" fmla="*/ 371475 w 723900"/>
                <a:gd name="connsiteY39" fmla="*/ 571500 h 685800"/>
                <a:gd name="connsiteX40" fmla="*/ 352425 w 723900"/>
                <a:gd name="connsiteY40" fmla="*/ 571500 h 685800"/>
                <a:gd name="connsiteX41" fmla="*/ 390525 w 723900"/>
                <a:gd name="connsiteY41" fmla="*/ 276225 h 685800"/>
                <a:gd name="connsiteX42" fmla="*/ 447675 w 723900"/>
                <a:gd name="connsiteY42" fmla="*/ 276225 h 685800"/>
                <a:gd name="connsiteX43" fmla="*/ 447675 w 723900"/>
                <a:gd name="connsiteY43" fmla="*/ 571500 h 685800"/>
                <a:gd name="connsiteX44" fmla="*/ 390525 w 723900"/>
                <a:gd name="connsiteY44" fmla="*/ 571500 h 685800"/>
                <a:gd name="connsiteX45" fmla="*/ 466725 w 723900"/>
                <a:gd name="connsiteY45" fmla="*/ 276225 h 685800"/>
                <a:gd name="connsiteX46" fmla="*/ 485775 w 723900"/>
                <a:gd name="connsiteY46" fmla="*/ 276225 h 685800"/>
                <a:gd name="connsiteX47" fmla="*/ 485775 w 723900"/>
                <a:gd name="connsiteY47" fmla="*/ 571500 h 685800"/>
                <a:gd name="connsiteX48" fmla="*/ 466725 w 723900"/>
                <a:gd name="connsiteY48" fmla="*/ 571500 h 685800"/>
                <a:gd name="connsiteX49" fmla="*/ 504825 w 723900"/>
                <a:gd name="connsiteY49" fmla="*/ 276225 h 685800"/>
                <a:gd name="connsiteX50" fmla="*/ 561975 w 723900"/>
                <a:gd name="connsiteY50" fmla="*/ 276225 h 685800"/>
                <a:gd name="connsiteX51" fmla="*/ 561975 w 723900"/>
                <a:gd name="connsiteY51" fmla="*/ 571500 h 685800"/>
                <a:gd name="connsiteX52" fmla="*/ 504825 w 723900"/>
                <a:gd name="connsiteY52" fmla="*/ 571500 h 685800"/>
                <a:gd name="connsiteX53" fmla="*/ 55874 w 723900"/>
                <a:gd name="connsiteY53" fmla="*/ 209369 h 685800"/>
                <a:gd name="connsiteX54" fmla="*/ 361950 w 723900"/>
                <a:gd name="connsiteY54" fmla="*/ 22355 h 685800"/>
                <a:gd name="connsiteX55" fmla="*/ 668026 w 723900"/>
                <a:gd name="connsiteY55" fmla="*/ 209369 h 685800"/>
                <a:gd name="connsiteX56" fmla="*/ 668087 w 723900"/>
                <a:gd name="connsiteY56" fmla="*/ 209489 h 685800"/>
                <a:gd name="connsiteX57" fmla="*/ 668026 w 723900"/>
                <a:gd name="connsiteY57" fmla="*/ 209550 h 685800"/>
                <a:gd name="connsiteX58" fmla="*/ 55931 w 723900"/>
                <a:gd name="connsiteY58" fmla="*/ 209550 h 685800"/>
                <a:gd name="connsiteX59" fmla="*/ 55840 w 723900"/>
                <a:gd name="connsiteY59" fmla="*/ 209432 h 685800"/>
                <a:gd name="connsiteX60" fmla="*/ 55874 w 723900"/>
                <a:gd name="connsiteY60" fmla="*/ 209369 h 685800"/>
                <a:gd name="connsiteX61" fmla="*/ 85725 w 723900"/>
                <a:gd name="connsiteY61" fmla="*/ 228600 h 685800"/>
                <a:gd name="connsiteX62" fmla="*/ 638175 w 723900"/>
                <a:gd name="connsiteY62" fmla="*/ 228600 h 685800"/>
                <a:gd name="connsiteX63" fmla="*/ 638175 w 723900"/>
                <a:gd name="connsiteY63" fmla="*/ 257175 h 685800"/>
                <a:gd name="connsiteX64" fmla="*/ 85725 w 723900"/>
                <a:gd name="connsiteY64" fmla="*/ 257175 h 685800"/>
                <a:gd name="connsiteX65" fmla="*/ 123825 w 723900"/>
                <a:gd name="connsiteY65" fmla="*/ 276225 h 685800"/>
                <a:gd name="connsiteX66" fmla="*/ 142875 w 723900"/>
                <a:gd name="connsiteY66" fmla="*/ 276225 h 685800"/>
                <a:gd name="connsiteX67" fmla="*/ 142875 w 723900"/>
                <a:gd name="connsiteY67" fmla="*/ 571500 h 685800"/>
                <a:gd name="connsiteX68" fmla="*/ 123825 w 723900"/>
                <a:gd name="connsiteY68" fmla="*/ 571500 h 685800"/>
                <a:gd name="connsiteX69" fmla="*/ 85725 w 723900"/>
                <a:gd name="connsiteY69" fmla="*/ 610076 h 685800"/>
                <a:gd name="connsiteX70" fmla="*/ 85725 w 723900"/>
                <a:gd name="connsiteY70" fmla="*/ 590550 h 685800"/>
                <a:gd name="connsiteX71" fmla="*/ 638175 w 723900"/>
                <a:gd name="connsiteY71" fmla="*/ 590550 h 685800"/>
                <a:gd name="connsiteX72" fmla="*/ 638175 w 723900"/>
                <a:gd name="connsiteY72" fmla="*/ 610076 h 685800"/>
                <a:gd name="connsiteX73" fmla="*/ 646147 w 723900"/>
                <a:gd name="connsiteY73" fmla="*/ 615791 h 685800"/>
                <a:gd name="connsiteX74" fmla="*/ 650834 w 723900"/>
                <a:gd name="connsiteY74" fmla="*/ 619144 h 685800"/>
                <a:gd name="connsiteX75" fmla="*/ 73066 w 723900"/>
                <a:gd name="connsiteY75" fmla="*/ 619144 h 685800"/>
                <a:gd name="connsiteX76" fmla="*/ 77762 w 723900"/>
                <a:gd name="connsiteY76" fmla="*/ 615791 h 685800"/>
                <a:gd name="connsiteX77" fmla="*/ 704850 w 723900"/>
                <a:gd name="connsiteY77" fmla="*/ 666750 h 685800"/>
                <a:gd name="connsiteX78" fmla="*/ 19050 w 723900"/>
                <a:gd name="connsiteY78" fmla="*/ 666750 h 685800"/>
                <a:gd name="connsiteX79" fmla="*/ 19050 w 723900"/>
                <a:gd name="connsiteY79" fmla="*/ 657720 h 685800"/>
                <a:gd name="connsiteX80" fmla="*/ 46396 w 723900"/>
                <a:gd name="connsiteY80" fmla="*/ 638175 h 685800"/>
                <a:gd name="connsiteX81" fmla="*/ 677551 w 723900"/>
                <a:gd name="connsiteY81" fmla="*/ 638175 h 685800"/>
                <a:gd name="connsiteX82" fmla="*/ 704850 w 723900"/>
                <a:gd name="connsiteY82" fmla="*/ 65772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723900" h="685800">
                  <a:moveTo>
                    <a:pt x="657225" y="600275"/>
                  </a:moveTo>
                  <a:lnTo>
                    <a:pt x="657225" y="571500"/>
                  </a:lnTo>
                  <a:lnTo>
                    <a:pt x="619125" y="571500"/>
                  </a:lnTo>
                  <a:lnTo>
                    <a:pt x="619125" y="276225"/>
                  </a:lnTo>
                  <a:lnTo>
                    <a:pt x="657225" y="276225"/>
                  </a:lnTo>
                  <a:lnTo>
                    <a:pt x="657225" y="228600"/>
                  </a:lnTo>
                  <a:lnTo>
                    <a:pt x="704850" y="228600"/>
                  </a:lnTo>
                  <a:lnTo>
                    <a:pt x="704850" y="209550"/>
                  </a:lnTo>
                  <a:lnTo>
                    <a:pt x="361950" y="0"/>
                  </a:lnTo>
                  <a:lnTo>
                    <a:pt x="19050" y="209550"/>
                  </a:lnTo>
                  <a:lnTo>
                    <a:pt x="19050" y="228600"/>
                  </a:lnTo>
                  <a:lnTo>
                    <a:pt x="66675" y="228600"/>
                  </a:lnTo>
                  <a:lnTo>
                    <a:pt x="66675" y="276225"/>
                  </a:lnTo>
                  <a:lnTo>
                    <a:pt x="104775" y="276225"/>
                  </a:lnTo>
                  <a:lnTo>
                    <a:pt x="104775" y="571500"/>
                  </a:lnTo>
                  <a:lnTo>
                    <a:pt x="66675" y="571500"/>
                  </a:lnTo>
                  <a:lnTo>
                    <a:pt x="66675" y="600275"/>
                  </a:lnTo>
                  <a:lnTo>
                    <a:pt x="0" y="647900"/>
                  </a:lnTo>
                  <a:lnTo>
                    <a:pt x="0" y="685800"/>
                  </a:lnTo>
                  <a:lnTo>
                    <a:pt x="723900" y="685800"/>
                  </a:lnTo>
                  <a:lnTo>
                    <a:pt x="723900" y="647910"/>
                  </a:lnTo>
                  <a:close/>
                  <a:moveTo>
                    <a:pt x="600075" y="571500"/>
                  </a:moveTo>
                  <a:lnTo>
                    <a:pt x="581025" y="571500"/>
                  </a:lnTo>
                  <a:lnTo>
                    <a:pt x="581025" y="276225"/>
                  </a:lnTo>
                  <a:lnTo>
                    <a:pt x="600075" y="276225"/>
                  </a:lnTo>
                  <a:close/>
                  <a:moveTo>
                    <a:pt x="161925" y="276225"/>
                  </a:moveTo>
                  <a:lnTo>
                    <a:pt x="219075" y="276225"/>
                  </a:lnTo>
                  <a:lnTo>
                    <a:pt x="219075" y="571500"/>
                  </a:lnTo>
                  <a:lnTo>
                    <a:pt x="161925" y="571500"/>
                  </a:lnTo>
                  <a:close/>
                  <a:moveTo>
                    <a:pt x="238125" y="276225"/>
                  </a:moveTo>
                  <a:lnTo>
                    <a:pt x="257175" y="276225"/>
                  </a:lnTo>
                  <a:lnTo>
                    <a:pt x="257175" y="571500"/>
                  </a:lnTo>
                  <a:lnTo>
                    <a:pt x="238125" y="571500"/>
                  </a:lnTo>
                  <a:close/>
                  <a:moveTo>
                    <a:pt x="276225" y="276225"/>
                  </a:moveTo>
                  <a:lnTo>
                    <a:pt x="333375" y="276225"/>
                  </a:lnTo>
                  <a:lnTo>
                    <a:pt x="333375" y="571500"/>
                  </a:lnTo>
                  <a:lnTo>
                    <a:pt x="276225" y="571500"/>
                  </a:lnTo>
                  <a:close/>
                  <a:moveTo>
                    <a:pt x="352425" y="276225"/>
                  </a:moveTo>
                  <a:lnTo>
                    <a:pt x="371475" y="276225"/>
                  </a:lnTo>
                  <a:lnTo>
                    <a:pt x="371475" y="571500"/>
                  </a:lnTo>
                  <a:lnTo>
                    <a:pt x="352425" y="571500"/>
                  </a:lnTo>
                  <a:close/>
                  <a:moveTo>
                    <a:pt x="390525" y="276225"/>
                  </a:moveTo>
                  <a:lnTo>
                    <a:pt x="447675" y="276225"/>
                  </a:lnTo>
                  <a:lnTo>
                    <a:pt x="447675" y="571500"/>
                  </a:lnTo>
                  <a:lnTo>
                    <a:pt x="390525" y="571500"/>
                  </a:lnTo>
                  <a:close/>
                  <a:moveTo>
                    <a:pt x="466725" y="276225"/>
                  </a:moveTo>
                  <a:lnTo>
                    <a:pt x="485775" y="276225"/>
                  </a:lnTo>
                  <a:lnTo>
                    <a:pt x="485775" y="571500"/>
                  </a:lnTo>
                  <a:lnTo>
                    <a:pt x="466725" y="571500"/>
                  </a:lnTo>
                  <a:close/>
                  <a:moveTo>
                    <a:pt x="504825" y="276225"/>
                  </a:moveTo>
                  <a:lnTo>
                    <a:pt x="561975" y="276225"/>
                  </a:lnTo>
                  <a:lnTo>
                    <a:pt x="561975" y="571500"/>
                  </a:lnTo>
                  <a:lnTo>
                    <a:pt x="504825" y="571500"/>
                  </a:lnTo>
                  <a:close/>
                  <a:moveTo>
                    <a:pt x="55874" y="209369"/>
                  </a:moveTo>
                  <a:lnTo>
                    <a:pt x="361950" y="22355"/>
                  </a:lnTo>
                  <a:lnTo>
                    <a:pt x="668026" y="209369"/>
                  </a:lnTo>
                  <a:cubicBezTo>
                    <a:pt x="668077" y="209385"/>
                    <a:pt x="668104" y="209440"/>
                    <a:pt x="668087" y="209489"/>
                  </a:cubicBezTo>
                  <a:cubicBezTo>
                    <a:pt x="668078" y="209518"/>
                    <a:pt x="668055" y="209540"/>
                    <a:pt x="668026" y="209550"/>
                  </a:cubicBezTo>
                  <a:lnTo>
                    <a:pt x="55931" y="209550"/>
                  </a:lnTo>
                  <a:cubicBezTo>
                    <a:pt x="55874" y="209542"/>
                    <a:pt x="55833" y="209490"/>
                    <a:pt x="55840" y="209432"/>
                  </a:cubicBezTo>
                  <a:cubicBezTo>
                    <a:pt x="55844" y="209408"/>
                    <a:pt x="55856" y="209385"/>
                    <a:pt x="55874" y="209369"/>
                  </a:cubicBezTo>
                  <a:close/>
                  <a:moveTo>
                    <a:pt x="85725" y="228600"/>
                  </a:moveTo>
                  <a:lnTo>
                    <a:pt x="638175" y="228600"/>
                  </a:lnTo>
                  <a:lnTo>
                    <a:pt x="638175" y="257175"/>
                  </a:lnTo>
                  <a:lnTo>
                    <a:pt x="85725" y="257175"/>
                  </a:lnTo>
                  <a:close/>
                  <a:moveTo>
                    <a:pt x="123825" y="276225"/>
                  </a:moveTo>
                  <a:lnTo>
                    <a:pt x="142875" y="276225"/>
                  </a:lnTo>
                  <a:lnTo>
                    <a:pt x="142875" y="571500"/>
                  </a:lnTo>
                  <a:lnTo>
                    <a:pt x="123825" y="571500"/>
                  </a:lnTo>
                  <a:close/>
                  <a:moveTo>
                    <a:pt x="85725" y="610076"/>
                  </a:moveTo>
                  <a:lnTo>
                    <a:pt x="85725" y="590550"/>
                  </a:lnTo>
                  <a:lnTo>
                    <a:pt x="638175" y="590550"/>
                  </a:lnTo>
                  <a:lnTo>
                    <a:pt x="638175" y="610076"/>
                  </a:lnTo>
                  <a:lnTo>
                    <a:pt x="646147" y="615791"/>
                  </a:lnTo>
                  <a:lnTo>
                    <a:pt x="650834" y="619144"/>
                  </a:lnTo>
                  <a:lnTo>
                    <a:pt x="73066" y="619144"/>
                  </a:lnTo>
                  <a:lnTo>
                    <a:pt x="77762" y="615791"/>
                  </a:lnTo>
                  <a:close/>
                  <a:moveTo>
                    <a:pt x="704850" y="666750"/>
                  </a:moveTo>
                  <a:lnTo>
                    <a:pt x="19050" y="666750"/>
                  </a:lnTo>
                  <a:lnTo>
                    <a:pt x="19050" y="657720"/>
                  </a:lnTo>
                  <a:lnTo>
                    <a:pt x="46396" y="638175"/>
                  </a:lnTo>
                  <a:lnTo>
                    <a:pt x="677551" y="638175"/>
                  </a:lnTo>
                  <a:lnTo>
                    <a:pt x="704850" y="6577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</p:grpSp>
      <p:grpSp>
        <p:nvGrpSpPr>
          <p:cNvPr id="32" name="Gráfico 25" descr="Calendário mensal estrutura de tópicos">
            <a:extLst>
              <a:ext uri="{FF2B5EF4-FFF2-40B4-BE49-F238E27FC236}">
                <a16:creationId xmlns:a16="http://schemas.microsoft.com/office/drawing/2014/main" id="{DE3A7252-797B-FC95-65DA-BF0B3D54DE43}"/>
              </a:ext>
            </a:extLst>
          </p:cNvPr>
          <p:cNvGrpSpPr/>
          <p:nvPr/>
        </p:nvGrpSpPr>
        <p:grpSpPr>
          <a:xfrm>
            <a:off x="1929568" y="3325949"/>
            <a:ext cx="647700" cy="647700"/>
            <a:chOff x="1929568" y="3325949"/>
            <a:chExt cx="647700" cy="647700"/>
          </a:xfrm>
          <a:solidFill>
            <a:srgbClr val="000000"/>
          </a:solidFill>
        </p:grpSpPr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D3470629-1A01-5B16-D18F-0CAF6FB03DD5}"/>
                </a:ext>
              </a:extLst>
            </p:cNvPr>
            <p:cNvSpPr/>
            <p:nvPr/>
          </p:nvSpPr>
          <p:spPr>
            <a:xfrm>
              <a:off x="1929568" y="3325949"/>
              <a:ext cx="647700" cy="647700"/>
            </a:xfrm>
            <a:custGeom>
              <a:avLst/>
              <a:gdLst>
                <a:gd name="connsiteX0" fmla="*/ 0 w 647700"/>
                <a:gd name="connsiteY0" fmla="*/ 647700 h 647700"/>
                <a:gd name="connsiteX1" fmla="*/ 647700 w 647700"/>
                <a:gd name="connsiteY1" fmla="*/ 647700 h 647700"/>
                <a:gd name="connsiteX2" fmla="*/ 647700 w 647700"/>
                <a:gd name="connsiteY2" fmla="*/ 0 h 647700"/>
                <a:gd name="connsiteX3" fmla="*/ 0 w 647700"/>
                <a:gd name="connsiteY3" fmla="*/ 0 h 647700"/>
                <a:gd name="connsiteX4" fmla="*/ 19050 w 647700"/>
                <a:gd name="connsiteY4" fmla="*/ 19050 h 647700"/>
                <a:gd name="connsiteX5" fmla="*/ 628650 w 647700"/>
                <a:gd name="connsiteY5" fmla="*/ 19050 h 647700"/>
                <a:gd name="connsiteX6" fmla="*/ 628650 w 647700"/>
                <a:gd name="connsiteY6" fmla="*/ 95250 h 647700"/>
                <a:gd name="connsiteX7" fmla="*/ 19050 w 647700"/>
                <a:gd name="connsiteY7" fmla="*/ 95250 h 647700"/>
                <a:gd name="connsiteX8" fmla="*/ 19050 w 647700"/>
                <a:gd name="connsiteY8" fmla="*/ 114300 h 647700"/>
                <a:gd name="connsiteX9" fmla="*/ 628650 w 647700"/>
                <a:gd name="connsiteY9" fmla="*/ 114300 h 647700"/>
                <a:gd name="connsiteX10" fmla="*/ 628650 w 647700"/>
                <a:gd name="connsiteY10" fmla="*/ 628650 h 647700"/>
                <a:gd name="connsiteX11" fmla="*/ 19050 w 647700"/>
                <a:gd name="connsiteY11" fmla="*/ 62865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7700" h="647700">
                  <a:moveTo>
                    <a:pt x="0" y="647700"/>
                  </a:moveTo>
                  <a:lnTo>
                    <a:pt x="647700" y="647700"/>
                  </a:lnTo>
                  <a:lnTo>
                    <a:pt x="647700" y="0"/>
                  </a:lnTo>
                  <a:lnTo>
                    <a:pt x="0" y="0"/>
                  </a:lnTo>
                  <a:close/>
                  <a:moveTo>
                    <a:pt x="19050" y="19050"/>
                  </a:moveTo>
                  <a:lnTo>
                    <a:pt x="628650" y="19050"/>
                  </a:lnTo>
                  <a:lnTo>
                    <a:pt x="628650" y="95250"/>
                  </a:lnTo>
                  <a:lnTo>
                    <a:pt x="19050" y="95250"/>
                  </a:lnTo>
                  <a:close/>
                  <a:moveTo>
                    <a:pt x="19050" y="114300"/>
                  </a:moveTo>
                  <a:lnTo>
                    <a:pt x="628650" y="114300"/>
                  </a:lnTo>
                  <a:lnTo>
                    <a:pt x="628650" y="628650"/>
                  </a:lnTo>
                  <a:lnTo>
                    <a:pt x="19050" y="6286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675FAB20-4703-DA7F-A728-F52FB24A1B50}"/>
                </a:ext>
              </a:extLst>
            </p:cNvPr>
            <p:cNvSpPr/>
            <p:nvPr/>
          </p:nvSpPr>
          <p:spPr>
            <a:xfrm>
              <a:off x="2005768" y="3497399"/>
              <a:ext cx="495300" cy="400050"/>
            </a:xfrm>
            <a:custGeom>
              <a:avLst/>
              <a:gdLst>
                <a:gd name="connsiteX0" fmla="*/ 95250 w 495300"/>
                <a:gd name="connsiteY0" fmla="*/ 95250 h 400050"/>
                <a:gd name="connsiteX1" fmla="*/ 0 w 495300"/>
                <a:gd name="connsiteY1" fmla="*/ 95250 h 400050"/>
                <a:gd name="connsiteX2" fmla="*/ 0 w 495300"/>
                <a:gd name="connsiteY2" fmla="*/ 400050 h 400050"/>
                <a:gd name="connsiteX3" fmla="*/ 304800 w 495300"/>
                <a:gd name="connsiteY3" fmla="*/ 400050 h 400050"/>
                <a:gd name="connsiteX4" fmla="*/ 304800 w 495300"/>
                <a:gd name="connsiteY4" fmla="*/ 304800 h 400050"/>
                <a:gd name="connsiteX5" fmla="*/ 495300 w 495300"/>
                <a:gd name="connsiteY5" fmla="*/ 304800 h 400050"/>
                <a:gd name="connsiteX6" fmla="*/ 495300 w 495300"/>
                <a:gd name="connsiteY6" fmla="*/ 0 h 400050"/>
                <a:gd name="connsiteX7" fmla="*/ 95250 w 495300"/>
                <a:gd name="connsiteY7" fmla="*/ 0 h 400050"/>
                <a:gd name="connsiteX8" fmla="*/ 95250 w 495300"/>
                <a:gd name="connsiteY8" fmla="*/ 381000 h 400050"/>
                <a:gd name="connsiteX9" fmla="*/ 19050 w 495300"/>
                <a:gd name="connsiteY9" fmla="*/ 381000 h 400050"/>
                <a:gd name="connsiteX10" fmla="*/ 19050 w 495300"/>
                <a:gd name="connsiteY10" fmla="*/ 304800 h 400050"/>
                <a:gd name="connsiteX11" fmla="*/ 95250 w 495300"/>
                <a:gd name="connsiteY11" fmla="*/ 304800 h 400050"/>
                <a:gd name="connsiteX12" fmla="*/ 95250 w 495300"/>
                <a:gd name="connsiteY12" fmla="*/ 285750 h 400050"/>
                <a:gd name="connsiteX13" fmla="*/ 19050 w 495300"/>
                <a:gd name="connsiteY13" fmla="*/ 285750 h 400050"/>
                <a:gd name="connsiteX14" fmla="*/ 19050 w 495300"/>
                <a:gd name="connsiteY14" fmla="*/ 209550 h 400050"/>
                <a:gd name="connsiteX15" fmla="*/ 95250 w 495300"/>
                <a:gd name="connsiteY15" fmla="*/ 209550 h 400050"/>
                <a:gd name="connsiteX16" fmla="*/ 95250 w 495300"/>
                <a:gd name="connsiteY16" fmla="*/ 190500 h 400050"/>
                <a:gd name="connsiteX17" fmla="*/ 19050 w 495300"/>
                <a:gd name="connsiteY17" fmla="*/ 190500 h 400050"/>
                <a:gd name="connsiteX18" fmla="*/ 19050 w 495300"/>
                <a:gd name="connsiteY18" fmla="*/ 114300 h 400050"/>
                <a:gd name="connsiteX19" fmla="*/ 95250 w 495300"/>
                <a:gd name="connsiteY19" fmla="*/ 114300 h 400050"/>
                <a:gd name="connsiteX20" fmla="*/ 400050 w 495300"/>
                <a:gd name="connsiteY20" fmla="*/ 19050 h 400050"/>
                <a:gd name="connsiteX21" fmla="*/ 476250 w 495300"/>
                <a:gd name="connsiteY21" fmla="*/ 19050 h 400050"/>
                <a:gd name="connsiteX22" fmla="*/ 476250 w 495300"/>
                <a:gd name="connsiteY22" fmla="*/ 95250 h 400050"/>
                <a:gd name="connsiteX23" fmla="*/ 400050 w 495300"/>
                <a:gd name="connsiteY23" fmla="*/ 95250 h 400050"/>
                <a:gd name="connsiteX24" fmla="*/ 400050 w 495300"/>
                <a:gd name="connsiteY24" fmla="*/ 114300 h 400050"/>
                <a:gd name="connsiteX25" fmla="*/ 476250 w 495300"/>
                <a:gd name="connsiteY25" fmla="*/ 114300 h 400050"/>
                <a:gd name="connsiteX26" fmla="*/ 476250 w 495300"/>
                <a:gd name="connsiteY26" fmla="*/ 190500 h 400050"/>
                <a:gd name="connsiteX27" fmla="*/ 400050 w 495300"/>
                <a:gd name="connsiteY27" fmla="*/ 190500 h 400050"/>
                <a:gd name="connsiteX28" fmla="*/ 400050 w 495300"/>
                <a:gd name="connsiteY28" fmla="*/ 209550 h 400050"/>
                <a:gd name="connsiteX29" fmla="*/ 476250 w 495300"/>
                <a:gd name="connsiteY29" fmla="*/ 209550 h 400050"/>
                <a:gd name="connsiteX30" fmla="*/ 476250 w 495300"/>
                <a:gd name="connsiteY30" fmla="*/ 285750 h 400050"/>
                <a:gd name="connsiteX31" fmla="*/ 400050 w 495300"/>
                <a:gd name="connsiteY31" fmla="*/ 285750 h 400050"/>
                <a:gd name="connsiteX32" fmla="*/ 304800 w 495300"/>
                <a:gd name="connsiteY32" fmla="*/ 19050 h 400050"/>
                <a:gd name="connsiteX33" fmla="*/ 381000 w 495300"/>
                <a:gd name="connsiteY33" fmla="*/ 19050 h 400050"/>
                <a:gd name="connsiteX34" fmla="*/ 381000 w 495300"/>
                <a:gd name="connsiteY34" fmla="*/ 95250 h 400050"/>
                <a:gd name="connsiteX35" fmla="*/ 304800 w 495300"/>
                <a:gd name="connsiteY35" fmla="*/ 95250 h 400050"/>
                <a:gd name="connsiteX36" fmla="*/ 304800 w 495300"/>
                <a:gd name="connsiteY36" fmla="*/ 114300 h 400050"/>
                <a:gd name="connsiteX37" fmla="*/ 381000 w 495300"/>
                <a:gd name="connsiteY37" fmla="*/ 114300 h 400050"/>
                <a:gd name="connsiteX38" fmla="*/ 381000 w 495300"/>
                <a:gd name="connsiteY38" fmla="*/ 190500 h 400050"/>
                <a:gd name="connsiteX39" fmla="*/ 304800 w 495300"/>
                <a:gd name="connsiteY39" fmla="*/ 190500 h 400050"/>
                <a:gd name="connsiteX40" fmla="*/ 304800 w 495300"/>
                <a:gd name="connsiteY40" fmla="*/ 209550 h 400050"/>
                <a:gd name="connsiteX41" fmla="*/ 381000 w 495300"/>
                <a:gd name="connsiteY41" fmla="*/ 209550 h 400050"/>
                <a:gd name="connsiteX42" fmla="*/ 381000 w 495300"/>
                <a:gd name="connsiteY42" fmla="*/ 285750 h 400050"/>
                <a:gd name="connsiteX43" fmla="*/ 304800 w 495300"/>
                <a:gd name="connsiteY43" fmla="*/ 285750 h 400050"/>
                <a:gd name="connsiteX44" fmla="*/ 209550 w 495300"/>
                <a:gd name="connsiteY44" fmla="*/ 19050 h 400050"/>
                <a:gd name="connsiteX45" fmla="*/ 285750 w 495300"/>
                <a:gd name="connsiteY45" fmla="*/ 19050 h 400050"/>
                <a:gd name="connsiteX46" fmla="*/ 285750 w 495300"/>
                <a:gd name="connsiteY46" fmla="*/ 95250 h 400050"/>
                <a:gd name="connsiteX47" fmla="*/ 209550 w 495300"/>
                <a:gd name="connsiteY47" fmla="*/ 95250 h 400050"/>
                <a:gd name="connsiteX48" fmla="*/ 209550 w 495300"/>
                <a:gd name="connsiteY48" fmla="*/ 114300 h 400050"/>
                <a:gd name="connsiteX49" fmla="*/ 285750 w 495300"/>
                <a:gd name="connsiteY49" fmla="*/ 114300 h 400050"/>
                <a:gd name="connsiteX50" fmla="*/ 285750 w 495300"/>
                <a:gd name="connsiteY50" fmla="*/ 190500 h 400050"/>
                <a:gd name="connsiteX51" fmla="*/ 209550 w 495300"/>
                <a:gd name="connsiteY51" fmla="*/ 190500 h 400050"/>
                <a:gd name="connsiteX52" fmla="*/ 209550 w 495300"/>
                <a:gd name="connsiteY52" fmla="*/ 209550 h 400050"/>
                <a:gd name="connsiteX53" fmla="*/ 285750 w 495300"/>
                <a:gd name="connsiteY53" fmla="*/ 209550 h 400050"/>
                <a:gd name="connsiteX54" fmla="*/ 285750 w 495300"/>
                <a:gd name="connsiteY54" fmla="*/ 285750 h 400050"/>
                <a:gd name="connsiteX55" fmla="*/ 209550 w 495300"/>
                <a:gd name="connsiteY55" fmla="*/ 285750 h 400050"/>
                <a:gd name="connsiteX56" fmla="*/ 209550 w 495300"/>
                <a:gd name="connsiteY56" fmla="*/ 304800 h 400050"/>
                <a:gd name="connsiteX57" fmla="*/ 285750 w 495300"/>
                <a:gd name="connsiteY57" fmla="*/ 304800 h 400050"/>
                <a:gd name="connsiteX58" fmla="*/ 285750 w 495300"/>
                <a:gd name="connsiteY58" fmla="*/ 381000 h 400050"/>
                <a:gd name="connsiteX59" fmla="*/ 209550 w 495300"/>
                <a:gd name="connsiteY59" fmla="*/ 381000 h 400050"/>
                <a:gd name="connsiteX60" fmla="*/ 114300 w 495300"/>
                <a:gd name="connsiteY60" fmla="*/ 19050 h 400050"/>
                <a:gd name="connsiteX61" fmla="*/ 190500 w 495300"/>
                <a:gd name="connsiteY61" fmla="*/ 19050 h 400050"/>
                <a:gd name="connsiteX62" fmla="*/ 190500 w 495300"/>
                <a:gd name="connsiteY62" fmla="*/ 95250 h 400050"/>
                <a:gd name="connsiteX63" fmla="*/ 114300 w 495300"/>
                <a:gd name="connsiteY63" fmla="*/ 95250 h 400050"/>
                <a:gd name="connsiteX64" fmla="*/ 114300 w 495300"/>
                <a:gd name="connsiteY64" fmla="*/ 114300 h 400050"/>
                <a:gd name="connsiteX65" fmla="*/ 190500 w 495300"/>
                <a:gd name="connsiteY65" fmla="*/ 114300 h 400050"/>
                <a:gd name="connsiteX66" fmla="*/ 190500 w 495300"/>
                <a:gd name="connsiteY66" fmla="*/ 190500 h 400050"/>
                <a:gd name="connsiteX67" fmla="*/ 114300 w 495300"/>
                <a:gd name="connsiteY67" fmla="*/ 190500 h 400050"/>
                <a:gd name="connsiteX68" fmla="*/ 114300 w 495300"/>
                <a:gd name="connsiteY68" fmla="*/ 209550 h 400050"/>
                <a:gd name="connsiteX69" fmla="*/ 190500 w 495300"/>
                <a:gd name="connsiteY69" fmla="*/ 209550 h 400050"/>
                <a:gd name="connsiteX70" fmla="*/ 190500 w 495300"/>
                <a:gd name="connsiteY70" fmla="*/ 285750 h 400050"/>
                <a:gd name="connsiteX71" fmla="*/ 114300 w 495300"/>
                <a:gd name="connsiteY71" fmla="*/ 285750 h 400050"/>
                <a:gd name="connsiteX72" fmla="*/ 114300 w 495300"/>
                <a:gd name="connsiteY72" fmla="*/ 304800 h 400050"/>
                <a:gd name="connsiteX73" fmla="*/ 190500 w 495300"/>
                <a:gd name="connsiteY73" fmla="*/ 304800 h 400050"/>
                <a:gd name="connsiteX74" fmla="*/ 190500 w 495300"/>
                <a:gd name="connsiteY74" fmla="*/ 381000 h 400050"/>
                <a:gd name="connsiteX75" fmla="*/ 114300 w 495300"/>
                <a:gd name="connsiteY75" fmla="*/ 38100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95300" h="400050">
                  <a:moveTo>
                    <a:pt x="95250" y="95250"/>
                  </a:moveTo>
                  <a:lnTo>
                    <a:pt x="0" y="95250"/>
                  </a:lnTo>
                  <a:lnTo>
                    <a:pt x="0" y="400050"/>
                  </a:lnTo>
                  <a:lnTo>
                    <a:pt x="304800" y="400050"/>
                  </a:lnTo>
                  <a:lnTo>
                    <a:pt x="304800" y="304800"/>
                  </a:lnTo>
                  <a:lnTo>
                    <a:pt x="495300" y="304800"/>
                  </a:lnTo>
                  <a:lnTo>
                    <a:pt x="495300" y="0"/>
                  </a:lnTo>
                  <a:lnTo>
                    <a:pt x="95250" y="0"/>
                  </a:lnTo>
                  <a:close/>
                  <a:moveTo>
                    <a:pt x="95250" y="381000"/>
                  </a:moveTo>
                  <a:lnTo>
                    <a:pt x="19050" y="381000"/>
                  </a:lnTo>
                  <a:lnTo>
                    <a:pt x="19050" y="304800"/>
                  </a:lnTo>
                  <a:lnTo>
                    <a:pt x="95250" y="304800"/>
                  </a:lnTo>
                  <a:close/>
                  <a:moveTo>
                    <a:pt x="95250" y="285750"/>
                  </a:moveTo>
                  <a:lnTo>
                    <a:pt x="19050" y="285750"/>
                  </a:lnTo>
                  <a:lnTo>
                    <a:pt x="19050" y="209550"/>
                  </a:lnTo>
                  <a:lnTo>
                    <a:pt x="95250" y="209550"/>
                  </a:lnTo>
                  <a:close/>
                  <a:moveTo>
                    <a:pt x="95250" y="190500"/>
                  </a:moveTo>
                  <a:lnTo>
                    <a:pt x="19050" y="190500"/>
                  </a:lnTo>
                  <a:lnTo>
                    <a:pt x="19050" y="114300"/>
                  </a:lnTo>
                  <a:lnTo>
                    <a:pt x="95250" y="114300"/>
                  </a:lnTo>
                  <a:close/>
                  <a:moveTo>
                    <a:pt x="400050" y="19050"/>
                  </a:moveTo>
                  <a:lnTo>
                    <a:pt x="476250" y="19050"/>
                  </a:lnTo>
                  <a:lnTo>
                    <a:pt x="476250" y="95250"/>
                  </a:lnTo>
                  <a:lnTo>
                    <a:pt x="400050" y="95250"/>
                  </a:lnTo>
                  <a:close/>
                  <a:moveTo>
                    <a:pt x="400050" y="114300"/>
                  </a:moveTo>
                  <a:lnTo>
                    <a:pt x="476250" y="114300"/>
                  </a:lnTo>
                  <a:lnTo>
                    <a:pt x="476250" y="190500"/>
                  </a:lnTo>
                  <a:lnTo>
                    <a:pt x="400050" y="190500"/>
                  </a:lnTo>
                  <a:close/>
                  <a:moveTo>
                    <a:pt x="400050" y="209550"/>
                  </a:moveTo>
                  <a:lnTo>
                    <a:pt x="476250" y="209550"/>
                  </a:lnTo>
                  <a:lnTo>
                    <a:pt x="476250" y="285750"/>
                  </a:lnTo>
                  <a:lnTo>
                    <a:pt x="400050" y="285750"/>
                  </a:lnTo>
                  <a:close/>
                  <a:moveTo>
                    <a:pt x="304800" y="19050"/>
                  </a:moveTo>
                  <a:lnTo>
                    <a:pt x="381000" y="19050"/>
                  </a:lnTo>
                  <a:lnTo>
                    <a:pt x="381000" y="95250"/>
                  </a:lnTo>
                  <a:lnTo>
                    <a:pt x="304800" y="95250"/>
                  </a:lnTo>
                  <a:close/>
                  <a:moveTo>
                    <a:pt x="304800" y="114300"/>
                  </a:moveTo>
                  <a:lnTo>
                    <a:pt x="381000" y="114300"/>
                  </a:lnTo>
                  <a:lnTo>
                    <a:pt x="381000" y="190500"/>
                  </a:lnTo>
                  <a:lnTo>
                    <a:pt x="304800" y="190500"/>
                  </a:lnTo>
                  <a:close/>
                  <a:moveTo>
                    <a:pt x="304800" y="209550"/>
                  </a:moveTo>
                  <a:lnTo>
                    <a:pt x="381000" y="209550"/>
                  </a:lnTo>
                  <a:lnTo>
                    <a:pt x="381000" y="285750"/>
                  </a:lnTo>
                  <a:lnTo>
                    <a:pt x="304800" y="285750"/>
                  </a:lnTo>
                  <a:close/>
                  <a:moveTo>
                    <a:pt x="209550" y="19050"/>
                  </a:moveTo>
                  <a:lnTo>
                    <a:pt x="285750" y="19050"/>
                  </a:lnTo>
                  <a:lnTo>
                    <a:pt x="285750" y="95250"/>
                  </a:lnTo>
                  <a:lnTo>
                    <a:pt x="209550" y="95250"/>
                  </a:lnTo>
                  <a:close/>
                  <a:moveTo>
                    <a:pt x="209550" y="114300"/>
                  </a:moveTo>
                  <a:lnTo>
                    <a:pt x="285750" y="114300"/>
                  </a:lnTo>
                  <a:lnTo>
                    <a:pt x="285750" y="190500"/>
                  </a:lnTo>
                  <a:lnTo>
                    <a:pt x="209550" y="190500"/>
                  </a:lnTo>
                  <a:close/>
                  <a:moveTo>
                    <a:pt x="209550" y="209550"/>
                  </a:moveTo>
                  <a:lnTo>
                    <a:pt x="285750" y="209550"/>
                  </a:lnTo>
                  <a:lnTo>
                    <a:pt x="285750" y="285750"/>
                  </a:lnTo>
                  <a:lnTo>
                    <a:pt x="209550" y="285750"/>
                  </a:lnTo>
                  <a:close/>
                  <a:moveTo>
                    <a:pt x="209550" y="304800"/>
                  </a:moveTo>
                  <a:lnTo>
                    <a:pt x="285750" y="304800"/>
                  </a:lnTo>
                  <a:lnTo>
                    <a:pt x="285750" y="381000"/>
                  </a:lnTo>
                  <a:lnTo>
                    <a:pt x="209550" y="381000"/>
                  </a:lnTo>
                  <a:close/>
                  <a:moveTo>
                    <a:pt x="114300" y="19050"/>
                  </a:moveTo>
                  <a:lnTo>
                    <a:pt x="190500" y="19050"/>
                  </a:lnTo>
                  <a:lnTo>
                    <a:pt x="190500" y="95250"/>
                  </a:lnTo>
                  <a:lnTo>
                    <a:pt x="114300" y="95250"/>
                  </a:lnTo>
                  <a:close/>
                  <a:moveTo>
                    <a:pt x="114300" y="114300"/>
                  </a:moveTo>
                  <a:lnTo>
                    <a:pt x="190500" y="114300"/>
                  </a:lnTo>
                  <a:lnTo>
                    <a:pt x="190500" y="190500"/>
                  </a:lnTo>
                  <a:lnTo>
                    <a:pt x="114300" y="190500"/>
                  </a:lnTo>
                  <a:close/>
                  <a:moveTo>
                    <a:pt x="114300" y="209550"/>
                  </a:moveTo>
                  <a:lnTo>
                    <a:pt x="190500" y="209550"/>
                  </a:lnTo>
                  <a:lnTo>
                    <a:pt x="190500" y="285750"/>
                  </a:lnTo>
                  <a:lnTo>
                    <a:pt x="114300" y="285750"/>
                  </a:lnTo>
                  <a:close/>
                  <a:moveTo>
                    <a:pt x="114300" y="304800"/>
                  </a:moveTo>
                  <a:lnTo>
                    <a:pt x="190500" y="304800"/>
                  </a:lnTo>
                  <a:lnTo>
                    <a:pt x="190500" y="381000"/>
                  </a:lnTo>
                  <a:lnTo>
                    <a:pt x="114300" y="3810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</p:grpSp>
      <p:sp>
        <p:nvSpPr>
          <p:cNvPr id="35" name="Gráfico 27" descr="Aperto de mão estrutura de tópicos">
            <a:extLst>
              <a:ext uri="{FF2B5EF4-FFF2-40B4-BE49-F238E27FC236}">
                <a16:creationId xmlns:a16="http://schemas.microsoft.com/office/drawing/2014/main" id="{D47AFAF4-C416-A5FD-0ECB-90439B80E995}"/>
              </a:ext>
            </a:extLst>
          </p:cNvPr>
          <p:cNvSpPr/>
          <p:nvPr/>
        </p:nvSpPr>
        <p:spPr>
          <a:xfrm>
            <a:off x="2903200" y="4960991"/>
            <a:ext cx="877252" cy="540067"/>
          </a:xfrm>
          <a:custGeom>
            <a:avLst/>
            <a:gdLst>
              <a:gd name="connsiteX0" fmla="*/ 868680 w 877252"/>
              <a:gd name="connsiteY0" fmla="*/ 195263 h 540067"/>
              <a:gd name="connsiteX1" fmla="*/ 761048 w 877252"/>
              <a:gd name="connsiteY1" fmla="*/ 16192 h 540067"/>
              <a:gd name="connsiteX2" fmla="*/ 751523 w 877252"/>
              <a:gd name="connsiteY2" fmla="*/ 0 h 540067"/>
              <a:gd name="connsiteX3" fmla="*/ 735330 w 877252"/>
              <a:gd name="connsiteY3" fmla="*/ 10477 h 540067"/>
              <a:gd name="connsiteX4" fmla="*/ 662940 w 877252"/>
              <a:gd name="connsiteY4" fmla="*/ 55245 h 540067"/>
              <a:gd name="connsiteX5" fmla="*/ 644843 w 877252"/>
              <a:gd name="connsiteY5" fmla="*/ 78105 h 540067"/>
              <a:gd name="connsiteX6" fmla="*/ 645795 w 877252"/>
              <a:gd name="connsiteY6" fmla="*/ 99060 h 540067"/>
              <a:gd name="connsiteX7" fmla="*/ 584835 w 877252"/>
              <a:gd name="connsiteY7" fmla="*/ 109538 h 540067"/>
              <a:gd name="connsiteX8" fmla="*/ 500063 w 877252"/>
              <a:gd name="connsiteY8" fmla="*/ 95250 h 540067"/>
              <a:gd name="connsiteX9" fmla="*/ 458153 w 877252"/>
              <a:gd name="connsiteY9" fmla="*/ 85725 h 540067"/>
              <a:gd name="connsiteX10" fmla="*/ 456248 w 877252"/>
              <a:gd name="connsiteY10" fmla="*/ 85725 h 540067"/>
              <a:gd name="connsiteX11" fmla="*/ 456248 w 877252"/>
              <a:gd name="connsiteY11" fmla="*/ 85725 h 540067"/>
              <a:gd name="connsiteX12" fmla="*/ 454343 w 877252"/>
              <a:gd name="connsiteY12" fmla="*/ 85725 h 540067"/>
              <a:gd name="connsiteX13" fmla="*/ 452438 w 877252"/>
              <a:gd name="connsiteY13" fmla="*/ 85725 h 540067"/>
              <a:gd name="connsiteX14" fmla="*/ 450533 w 877252"/>
              <a:gd name="connsiteY14" fmla="*/ 85725 h 540067"/>
              <a:gd name="connsiteX15" fmla="*/ 445770 w 877252"/>
              <a:gd name="connsiteY15" fmla="*/ 85725 h 540067"/>
              <a:gd name="connsiteX16" fmla="*/ 445770 w 877252"/>
              <a:gd name="connsiteY16" fmla="*/ 85725 h 540067"/>
              <a:gd name="connsiteX17" fmla="*/ 402908 w 877252"/>
              <a:gd name="connsiteY17" fmla="*/ 104775 h 540067"/>
              <a:gd name="connsiteX18" fmla="*/ 395288 w 877252"/>
              <a:gd name="connsiteY18" fmla="*/ 113348 h 540067"/>
              <a:gd name="connsiteX19" fmla="*/ 356235 w 877252"/>
              <a:gd name="connsiteY19" fmla="*/ 105727 h 540067"/>
              <a:gd name="connsiteX20" fmla="*/ 348615 w 877252"/>
              <a:gd name="connsiteY20" fmla="*/ 105727 h 540067"/>
              <a:gd name="connsiteX21" fmla="*/ 332423 w 877252"/>
              <a:gd name="connsiteY21" fmla="*/ 106680 h 540067"/>
              <a:gd name="connsiteX22" fmla="*/ 295275 w 877252"/>
              <a:gd name="connsiteY22" fmla="*/ 108585 h 540067"/>
              <a:gd name="connsiteX23" fmla="*/ 234315 w 877252"/>
              <a:gd name="connsiteY23" fmla="*/ 96202 h 540067"/>
              <a:gd name="connsiteX24" fmla="*/ 234315 w 877252"/>
              <a:gd name="connsiteY24" fmla="*/ 78105 h 540067"/>
              <a:gd name="connsiteX25" fmla="*/ 216218 w 877252"/>
              <a:gd name="connsiteY25" fmla="*/ 55245 h 540067"/>
              <a:gd name="connsiteX26" fmla="*/ 144780 w 877252"/>
              <a:gd name="connsiteY26" fmla="*/ 10477 h 540067"/>
              <a:gd name="connsiteX27" fmla="*/ 128588 w 877252"/>
              <a:gd name="connsiteY27" fmla="*/ 0 h 540067"/>
              <a:gd name="connsiteX28" fmla="*/ 119063 w 877252"/>
              <a:gd name="connsiteY28" fmla="*/ 16192 h 540067"/>
              <a:gd name="connsiteX29" fmla="*/ 9525 w 877252"/>
              <a:gd name="connsiteY29" fmla="*/ 195263 h 540067"/>
              <a:gd name="connsiteX30" fmla="*/ 0 w 877252"/>
              <a:gd name="connsiteY30" fmla="*/ 211455 h 540067"/>
              <a:gd name="connsiteX31" fmla="*/ 16192 w 877252"/>
              <a:gd name="connsiteY31" fmla="*/ 220980 h 540067"/>
              <a:gd name="connsiteX32" fmla="*/ 89535 w 877252"/>
              <a:gd name="connsiteY32" fmla="*/ 265747 h 540067"/>
              <a:gd name="connsiteX33" fmla="*/ 131445 w 877252"/>
              <a:gd name="connsiteY33" fmla="*/ 263843 h 540067"/>
              <a:gd name="connsiteX34" fmla="*/ 193358 w 877252"/>
              <a:gd name="connsiteY34" fmla="*/ 336233 h 540067"/>
              <a:gd name="connsiteX35" fmla="*/ 194310 w 877252"/>
              <a:gd name="connsiteY35" fmla="*/ 338138 h 540067"/>
              <a:gd name="connsiteX36" fmla="*/ 196215 w 877252"/>
              <a:gd name="connsiteY36" fmla="*/ 339090 h 540067"/>
              <a:gd name="connsiteX37" fmla="*/ 196215 w 877252"/>
              <a:gd name="connsiteY37" fmla="*/ 339090 h 540067"/>
              <a:gd name="connsiteX38" fmla="*/ 182880 w 877252"/>
              <a:gd name="connsiteY38" fmla="*/ 354330 h 540067"/>
              <a:gd name="connsiteX39" fmla="*/ 186690 w 877252"/>
              <a:gd name="connsiteY39" fmla="*/ 421005 h 540067"/>
              <a:gd name="connsiteX40" fmla="*/ 186690 w 877252"/>
              <a:gd name="connsiteY40" fmla="*/ 421005 h 540067"/>
              <a:gd name="connsiteX41" fmla="*/ 186690 w 877252"/>
              <a:gd name="connsiteY41" fmla="*/ 421005 h 540067"/>
              <a:gd name="connsiteX42" fmla="*/ 217170 w 877252"/>
              <a:gd name="connsiteY42" fmla="*/ 432435 h 540067"/>
              <a:gd name="connsiteX43" fmla="*/ 222885 w 877252"/>
              <a:gd name="connsiteY43" fmla="*/ 432435 h 540067"/>
              <a:gd name="connsiteX44" fmla="*/ 240983 w 877252"/>
              <a:gd name="connsiteY44" fmla="*/ 425768 h 540067"/>
              <a:gd name="connsiteX45" fmla="*/ 256223 w 877252"/>
              <a:gd name="connsiteY45" fmla="*/ 456247 h 540067"/>
              <a:gd name="connsiteX46" fmla="*/ 256223 w 877252"/>
              <a:gd name="connsiteY46" fmla="*/ 456247 h 540067"/>
              <a:gd name="connsiteX47" fmla="*/ 256223 w 877252"/>
              <a:gd name="connsiteY47" fmla="*/ 456247 h 540067"/>
              <a:gd name="connsiteX48" fmla="*/ 286703 w 877252"/>
              <a:gd name="connsiteY48" fmla="*/ 467678 h 540067"/>
              <a:gd name="connsiteX49" fmla="*/ 290513 w 877252"/>
              <a:gd name="connsiteY49" fmla="*/ 467678 h 540067"/>
              <a:gd name="connsiteX50" fmla="*/ 304800 w 877252"/>
              <a:gd name="connsiteY50" fmla="*/ 464820 h 540067"/>
              <a:gd name="connsiteX51" fmla="*/ 319088 w 877252"/>
              <a:gd name="connsiteY51" fmla="*/ 492443 h 540067"/>
              <a:gd name="connsiteX52" fmla="*/ 319088 w 877252"/>
              <a:gd name="connsiteY52" fmla="*/ 492443 h 540067"/>
              <a:gd name="connsiteX53" fmla="*/ 319088 w 877252"/>
              <a:gd name="connsiteY53" fmla="*/ 492443 h 540067"/>
              <a:gd name="connsiteX54" fmla="*/ 345758 w 877252"/>
              <a:gd name="connsiteY54" fmla="*/ 502920 h 540067"/>
              <a:gd name="connsiteX55" fmla="*/ 350520 w 877252"/>
              <a:gd name="connsiteY55" fmla="*/ 502920 h 540067"/>
              <a:gd name="connsiteX56" fmla="*/ 368618 w 877252"/>
              <a:gd name="connsiteY56" fmla="*/ 497205 h 540067"/>
              <a:gd name="connsiteX57" fmla="*/ 380048 w 877252"/>
              <a:gd name="connsiteY57" fmla="*/ 515303 h 540067"/>
              <a:gd name="connsiteX58" fmla="*/ 407670 w 877252"/>
              <a:gd name="connsiteY58" fmla="*/ 524828 h 540067"/>
              <a:gd name="connsiteX59" fmla="*/ 409575 w 877252"/>
              <a:gd name="connsiteY59" fmla="*/ 524828 h 540067"/>
              <a:gd name="connsiteX60" fmla="*/ 411480 w 877252"/>
              <a:gd name="connsiteY60" fmla="*/ 524828 h 540067"/>
              <a:gd name="connsiteX61" fmla="*/ 427673 w 877252"/>
              <a:gd name="connsiteY61" fmla="*/ 518160 h 540067"/>
              <a:gd name="connsiteX62" fmla="*/ 428625 w 877252"/>
              <a:gd name="connsiteY62" fmla="*/ 519112 h 540067"/>
              <a:gd name="connsiteX63" fmla="*/ 441960 w 877252"/>
              <a:gd name="connsiteY63" fmla="*/ 529590 h 540067"/>
              <a:gd name="connsiteX64" fmla="*/ 442913 w 877252"/>
              <a:gd name="connsiteY64" fmla="*/ 530543 h 540067"/>
              <a:gd name="connsiteX65" fmla="*/ 443865 w 877252"/>
              <a:gd name="connsiteY65" fmla="*/ 531495 h 540067"/>
              <a:gd name="connsiteX66" fmla="*/ 472440 w 877252"/>
              <a:gd name="connsiteY66" fmla="*/ 540068 h 540067"/>
              <a:gd name="connsiteX67" fmla="*/ 478155 w 877252"/>
              <a:gd name="connsiteY67" fmla="*/ 540068 h 540067"/>
              <a:gd name="connsiteX68" fmla="*/ 527685 w 877252"/>
              <a:gd name="connsiteY68" fmla="*/ 498158 h 540067"/>
              <a:gd name="connsiteX69" fmla="*/ 571500 w 877252"/>
              <a:gd name="connsiteY69" fmla="*/ 457200 h 540067"/>
              <a:gd name="connsiteX70" fmla="*/ 615315 w 877252"/>
              <a:gd name="connsiteY70" fmla="*/ 415290 h 540067"/>
              <a:gd name="connsiteX71" fmla="*/ 619125 w 877252"/>
              <a:gd name="connsiteY71" fmla="*/ 415290 h 540067"/>
              <a:gd name="connsiteX72" fmla="*/ 670560 w 877252"/>
              <a:gd name="connsiteY72" fmla="*/ 355283 h 540067"/>
              <a:gd name="connsiteX73" fmla="*/ 670560 w 877252"/>
              <a:gd name="connsiteY73" fmla="*/ 348615 h 540067"/>
              <a:gd name="connsiteX74" fmla="*/ 678180 w 877252"/>
              <a:gd name="connsiteY74" fmla="*/ 339090 h 540067"/>
              <a:gd name="connsiteX75" fmla="*/ 743903 w 877252"/>
              <a:gd name="connsiteY75" fmla="*/ 262890 h 540067"/>
              <a:gd name="connsiteX76" fmla="*/ 787718 w 877252"/>
              <a:gd name="connsiteY76" fmla="*/ 264795 h 540067"/>
              <a:gd name="connsiteX77" fmla="*/ 861060 w 877252"/>
              <a:gd name="connsiteY77" fmla="*/ 220027 h 540067"/>
              <a:gd name="connsiteX78" fmla="*/ 877253 w 877252"/>
              <a:gd name="connsiteY78" fmla="*/ 210502 h 540067"/>
              <a:gd name="connsiteX79" fmla="*/ 868680 w 877252"/>
              <a:gd name="connsiteY79" fmla="*/ 195263 h 540067"/>
              <a:gd name="connsiteX80" fmla="*/ 99060 w 877252"/>
              <a:gd name="connsiteY80" fmla="*/ 249555 h 540067"/>
              <a:gd name="connsiteX81" fmla="*/ 25718 w 877252"/>
              <a:gd name="connsiteY81" fmla="*/ 204788 h 540067"/>
              <a:gd name="connsiteX82" fmla="*/ 134303 w 877252"/>
              <a:gd name="connsiteY82" fmla="*/ 25717 h 540067"/>
              <a:gd name="connsiteX83" fmla="*/ 206693 w 877252"/>
              <a:gd name="connsiteY83" fmla="*/ 70485 h 540067"/>
              <a:gd name="connsiteX84" fmla="*/ 215265 w 877252"/>
              <a:gd name="connsiteY84" fmla="*/ 91440 h 540067"/>
              <a:gd name="connsiteX85" fmla="*/ 209550 w 877252"/>
              <a:gd name="connsiteY85" fmla="*/ 100965 h 540067"/>
              <a:gd name="connsiteX86" fmla="*/ 126683 w 877252"/>
              <a:gd name="connsiteY86" fmla="*/ 238125 h 540067"/>
              <a:gd name="connsiteX87" fmla="*/ 120968 w 877252"/>
              <a:gd name="connsiteY87" fmla="*/ 246697 h 540067"/>
              <a:gd name="connsiteX88" fmla="*/ 108585 w 877252"/>
              <a:gd name="connsiteY88" fmla="*/ 251460 h 540067"/>
              <a:gd name="connsiteX89" fmla="*/ 99060 w 877252"/>
              <a:gd name="connsiteY89" fmla="*/ 249555 h 540067"/>
              <a:gd name="connsiteX90" fmla="*/ 220980 w 877252"/>
              <a:gd name="connsiteY90" fmla="*/ 413385 h 540067"/>
              <a:gd name="connsiteX91" fmla="*/ 218123 w 877252"/>
              <a:gd name="connsiteY91" fmla="*/ 413385 h 540067"/>
              <a:gd name="connsiteX92" fmla="*/ 190500 w 877252"/>
              <a:gd name="connsiteY92" fmla="*/ 384810 h 540067"/>
              <a:gd name="connsiteX93" fmla="*/ 197168 w 877252"/>
              <a:gd name="connsiteY93" fmla="*/ 366713 h 540067"/>
              <a:gd name="connsiteX94" fmla="*/ 247650 w 877252"/>
              <a:gd name="connsiteY94" fmla="*/ 309563 h 540067"/>
              <a:gd name="connsiteX95" fmla="*/ 269558 w 877252"/>
              <a:gd name="connsiteY95" fmla="*/ 300038 h 540067"/>
              <a:gd name="connsiteX96" fmla="*/ 287655 w 877252"/>
              <a:gd name="connsiteY96" fmla="*/ 306705 h 540067"/>
              <a:gd name="connsiteX97" fmla="*/ 290513 w 877252"/>
              <a:gd name="connsiteY97" fmla="*/ 346710 h 540067"/>
              <a:gd name="connsiteX98" fmla="*/ 240030 w 877252"/>
              <a:gd name="connsiteY98" fmla="*/ 403860 h 540067"/>
              <a:gd name="connsiteX99" fmla="*/ 220980 w 877252"/>
              <a:gd name="connsiteY99" fmla="*/ 413385 h 540067"/>
              <a:gd name="connsiteX100" fmla="*/ 291465 w 877252"/>
              <a:gd name="connsiteY100" fmla="*/ 449580 h 540067"/>
              <a:gd name="connsiteX101" fmla="*/ 288608 w 877252"/>
              <a:gd name="connsiteY101" fmla="*/ 449580 h 540067"/>
              <a:gd name="connsiteX102" fmla="*/ 260985 w 877252"/>
              <a:gd name="connsiteY102" fmla="*/ 421005 h 540067"/>
              <a:gd name="connsiteX103" fmla="*/ 267653 w 877252"/>
              <a:gd name="connsiteY103" fmla="*/ 402908 h 540067"/>
              <a:gd name="connsiteX104" fmla="*/ 311468 w 877252"/>
              <a:gd name="connsiteY104" fmla="*/ 352425 h 540067"/>
              <a:gd name="connsiteX105" fmla="*/ 333375 w 877252"/>
              <a:gd name="connsiteY105" fmla="*/ 342900 h 540067"/>
              <a:gd name="connsiteX106" fmla="*/ 351473 w 877252"/>
              <a:gd name="connsiteY106" fmla="*/ 349568 h 540067"/>
              <a:gd name="connsiteX107" fmla="*/ 354330 w 877252"/>
              <a:gd name="connsiteY107" fmla="*/ 389572 h 540067"/>
              <a:gd name="connsiteX108" fmla="*/ 310515 w 877252"/>
              <a:gd name="connsiteY108" fmla="*/ 440055 h 540067"/>
              <a:gd name="connsiteX109" fmla="*/ 291465 w 877252"/>
              <a:gd name="connsiteY109" fmla="*/ 449580 h 540067"/>
              <a:gd name="connsiteX110" fmla="*/ 291465 w 877252"/>
              <a:gd name="connsiteY110" fmla="*/ 449580 h 540067"/>
              <a:gd name="connsiteX111" fmla="*/ 351473 w 877252"/>
              <a:gd name="connsiteY111" fmla="*/ 484822 h 540067"/>
              <a:gd name="connsiteX112" fmla="*/ 348615 w 877252"/>
              <a:gd name="connsiteY112" fmla="*/ 484822 h 540067"/>
              <a:gd name="connsiteX113" fmla="*/ 333375 w 877252"/>
              <a:gd name="connsiteY113" fmla="*/ 479108 h 540067"/>
              <a:gd name="connsiteX114" fmla="*/ 331470 w 877252"/>
              <a:gd name="connsiteY114" fmla="*/ 445770 h 540067"/>
              <a:gd name="connsiteX115" fmla="*/ 375285 w 877252"/>
              <a:gd name="connsiteY115" fmla="*/ 395288 h 540067"/>
              <a:gd name="connsiteX116" fmla="*/ 393383 w 877252"/>
              <a:gd name="connsiteY116" fmla="*/ 387668 h 540067"/>
              <a:gd name="connsiteX117" fmla="*/ 408623 w 877252"/>
              <a:gd name="connsiteY117" fmla="*/ 393383 h 540067"/>
              <a:gd name="connsiteX118" fmla="*/ 410528 w 877252"/>
              <a:gd name="connsiteY118" fmla="*/ 426720 h 540067"/>
              <a:gd name="connsiteX119" fmla="*/ 366713 w 877252"/>
              <a:gd name="connsiteY119" fmla="*/ 477203 h 540067"/>
              <a:gd name="connsiteX120" fmla="*/ 351473 w 877252"/>
              <a:gd name="connsiteY120" fmla="*/ 484822 h 540067"/>
              <a:gd name="connsiteX121" fmla="*/ 351473 w 877252"/>
              <a:gd name="connsiteY121" fmla="*/ 484822 h 540067"/>
              <a:gd name="connsiteX122" fmla="*/ 409575 w 877252"/>
              <a:gd name="connsiteY122" fmla="*/ 507683 h 540067"/>
              <a:gd name="connsiteX123" fmla="*/ 395288 w 877252"/>
              <a:gd name="connsiteY123" fmla="*/ 502920 h 540067"/>
              <a:gd name="connsiteX124" fmla="*/ 393383 w 877252"/>
              <a:gd name="connsiteY124" fmla="*/ 476250 h 540067"/>
              <a:gd name="connsiteX125" fmla="*/ 430530 w 877252"/>
              <a:gd name="connsiteY125" fmla="*/ 433387 h 540067"/>
              <a:gd name="connsiteX126" fmla="*/ 444818 w 877252"/>
              <a:gd name="connsiteY126" fmla="*/ 426720 h 540067"/>
              <a:gd name="connsiteX127" fmla="*/ 457200 w 877252"/>
              <a:gd name="connsiteY127" fmla="*/ 431483 h 540067"/>
              <a:gd name="connsiteX128" fmla="*/ 459105 w 877252"/>
              <a:gd name="connsiteY128" fmla="*/ 458153 h 540067"/>
              <a:gd name="connsiteX129" fmla="*/ 421958 w 877252"/>
              <a:gd name="connsiteY129" fmla="*/ 501015 h 540067"/>
              <a:gd name="connsiteX130" fmla="*/ 409575 w 877252"/>
              <a:gd name="connsiteY130" fmla="*/ 507683 h 540067"/>
              <a:gd name="connsiteX131" fmla="*/ 409575 w 877252"/>
              <a:gd name="connsiteY131" fmla="*/ 507683 h 540067"/>
              <a:gd name="connsiteX132" fmla="*/ 619125 w 877252"/>
              <a:gd name="connsiteY132" fmla="*/ 396240 h 540067"/>
              <a:gd name="connsiteX133" fmla="*/ 615315 w 877252"/>
              <a:gd name="connsiteY133" fmla="*/ 396240 h 540067"/>
              <a:gd name="connsiteX134" fmla="*/ 599123 w 877252"/>
              <a:gd name="connsiteY134" fmla="*/ 392430 h 540067"/>
              <a:gd name="connsiteX135" fmla="*/ 600075 w 877252"/>
              <a:gd name="connsiteY135" fmla="*/ 398145 h 540067"/>
              <a:gd name="connsiteX136" fmla="*/ 565785 w 877252"/>
              <a:gd name="connsiteY136" fmla="*/ 439103 h 540067"/>
              <a:gd name="connsiteX137" fmla="*/ 565785 w 877252"/>
              <a:gd name="connsiteY137" fmla="*/ 439103 h 540067"/>
              <a:gd name="connsiteX138" fmla="*/ 556260 w 877252"/>
              <a:gd name="connsiteY138" fmla="*/ 438150 h 540067"/>
              <a:gd name="connsiteX139" fmla="*/ 556260 w 877252"/>
              <a:gd name="connsiteY139" fmla="*/ 439103 h 540067"/>
              <a:gd name="connsiteX140" fmla="*/ 521970 w 877252"/>
              <a:gd name="connsiteY140" fmla="*/ 480060 h 540067"/>
              <a:gd name="connsiteX141" fmla="*/ 521970 w 877252"/>
              <a:gd name="connsiteY141" fmla="*/ 480060 h 540067"/>
              <a:gd name="connsiteX142" fmla="*/ 512445 w 877252"/>
              <a:gd name="connsiteY142" fmla="*/ 479108 h 540067"/>
              <a:gd name="connsiteX143" fmla="*/ 512445 w 877252"/>
              <a:gd name="connsiteY143" fmla="*/ 480060 h 540067"/>
              <a:gd name="connsiteX144" fmla="*/ 478155 w 877252"/>
              <a:gd name="connsiteY144" fmla="*/ 521018 h 540067"/>
              <a:gd name="connsiteX145" fmla="*/ 478155 w 877252"/>
              <a:gd name="connsiteY145" fmla="*/ 521018 h 540067"/>
              <a:gd name="connsiteX146" fmla="*/ 475298 w 877252"/>
              <a:gd name="connsiteY146" fmla="*/ 521018 h 540067"/>
              <a:gd name="connsiteX147" fmla="*/ 455295 w 877252"/>
              <a:gd name="connsiteY147" fmla="*/ 515303 h 540067"/>
              <a:gd name="connsiteX148" fmla="*/ 442913 w 877252"/>
              <a:gd name="connsiteY148" fmla="*/ 505778 h 540067"/>
              <a:gd name="connsiteX149" fmla="*/ 473393 w 877252"/>
              <a:gd name="connsiteY149" fmla="*/ 470535 h 540067"/>
              <a:gd name="connsiteX150" fmla="*/ 469583 w 877252"/>
              <a:gd name="connsiteY150" fmla="*/ 417195 h 540067"/>
              <a:gd name="connsiteX151" fmla="*/ 444818 w 877252"/>
              <a:gd name="connsiteY151" fmla="*/ 407670 h 540067"/>
              <a:gd name="connsiteX152" fmla="*/ 435293 w 877252"/>
              <a:gd name="connsiteY152" fmla="*/ 408622 h 540067"/>
              <a:gd name="connsiteX153" fmla="*/ 421005 w 877252"/>
              <a:gd name="connsiteY153" fmla="*/ 379095 h 540067"/>
              <a:gd name="connsiteX154" fmla="*/ 392430 w 877252"/>
              <a:gd name="connsiteY154" fmla="*/ 368618 h 540067"/>
              <a:gd name="connsiteX155" fmla="*/ 392430 w 877252"/>
              <a:gd name="connsiteY155" fmla="*/ 368618 h 540067"/>
              <a:gd name="connsiteX156" fmla="*/ 379095 w 877252"/>
              <a:gd name="connsiteY156" fmla="*/ 370522 h 540067"/>
              <a:gd name="connsiteX157" fmla="*/ 362903 w 877252"/>
              <a:gd name="connsiteY157" fmla="*/ 335280 h 540067"/>
              <a:gd name="connsiteX158" fmla="*/ 332423 w 877252"/>
              <a:gd name="connsiteY158" fmla="*/ 323850 h 540067"/>
              <a:gd name="connsiteX159" fmla="*/ 332423 w 877252"/>
              <a:gd name="connsiteY159" fmla="*/ 323850 h 540067"/>
              <a:gd name="connsiteX160" fmla="*/ 315278 w 877252"/>
              <a:gd name="connsiteY160" fmla="*/ 326708 h 540067"/>
              <a:gd name="connsiteX161" fmla="*/ 299085 w 877252"/>
              <a:gd name="connsiteY161" fmla="*/ 292418 h 540067"/>
              <a:gd name="connsiteX162" fmla="*/ 268605 w 877252"/>
              <a:gd name="connsiteY162" fmla="*/ 280988 h 540067"/>
              <a:gd name="connsiteX163" fmla="*/ 268605 w 877252"/>
              <a:gd name="connsiteY163" fmla="*/ 280988 h 540067"/>
              <a:gd name="connsiteX164" fmla="*/ 232410 w 877252"/>
              <a:gd name="connsiteY164" fmla="*/ 297180 h 540067"/>
              <a:gd name="connsiteX165" fmla="*/ 207645 w 877252"/>
              <a:gd name="connsiteY165" fmla="*/ 325755 h 540067"/>
              <a:gd name="connsiteX166" fmla="*/ 206693 w 877252"/>
              <a:gd name="connsiteY166" fmla="*/ 324803 h 540067"/>
              <a:gd name="connsiteX167" fmla="*/ 141923 w 877252"/>
              <a:gd name="connsiteY167" fmla="*/ 249555 h 540067"/>
              <a:gd name="connsiteX168" fmla="*/ 224790 w 877252"/>
              <a:gd name="connsiteY168" fmla="*/ 112395 h 540067"/>
              <a:gd name="connsiteX169" fmla="*/ 293370 w 877252"/>
              <a:gd name="connsiteY169" fmla="*/ 126682 h 540067"/>
              <a:gd name="connsiteX170" fmla="*/ 348615 w 877252"/>
              <a:gd name="connsiteY170" fmla="*/ 122872 h 540067"/>
              <a:gd name="connsiteX171" fmla="*/ 354330 w 877252"/>
              <a:gd name="connsiteY171" fmla="*/ 122872 h 540067"/>
              <a:gd name="connsiteX172" fmla="*/ 379095 w 877252"/>
              <a:gd name="connsiteY172" fmla="*/ 126682 h 540067"/>
              <a:gd name="connsiteX173" fmla="*/ 326708 w 877252"/>
              <a:gd name="connsiteY173" fmla="*/ 188595 h 540067"/>
              <a:gd name="connsiteX174" fmla="*/ 312420 w 877252"/>
              <a:gd name="connsiteY174" fmla="*/ 230505 h 540067"/>
              <a:gd name="connsiteX175" fmla="*/ 332423 w 877252"/>
              <a:gd name="connsiteY175" fmla="*/ 269558 h 540067"/>
              <a:gd name="connsiteX176" fmla="*/ 332423 w 877252"/>
              <a:gd name="connsiteY176" fmla="*/ 269558 h 540067"/>
              <a:gd name="connsiteX177" fmla="*/ 332423 w 877252"/>
              <a:gd name="connsiteY177" fmla="*/ 269558 h 540067"/>
              <a:gd name="connsiteX178" fmla="*/ 369570 w 877252"/>
              <a:gd name="connsiteY178" fmla="*/ 282893 h 540067"/>
              <a:gd name="connsiteX179" fmla="*/ 374333 w 877252"/>
              <a:gd name="connsiteY179" fmla="*/ 282893 h 540067"/>
              <a:gd name="connsiteX180" fmla="*/ 413385 w 877252"/>
              <a:gd name="connsiteY180" fmla="*/ 262890 h 540067"/>
              <a:gd name="connsiteX181" fmla="*/ 478155 w 877252"/>
              <a:gd name="connsiteY181" fmla="*/ 188595 h 540067"/>
              <a:gd name="connsiteX182" fmla="*/ 478155 w 877252"/>
              <a:gd name="connsiteY182" fmla="*/ 188595 h 540067"/>
              <a:gd name="connsiteX183" fmla="*/ 488633 w 877252"/>
              <a:gd name="connsiteY183" fmla="*/ 198120 h 540067"/>
              <a:gd name="connsiteX184" fmla="*/ 641985 w 877252"/>
              <a:gd name="connsiteY184" fmla="*/ 329565 h 540067"/>
              <a:gd name="connsiteX185" fmla="*/ 652463 w 877252"/>
              <a:gd name="connsiteY185" fmla="*/ 353378 h 540067"/>
              <a:gd name="connsiteX186" fmla="*/ 652463 w 877252"/>
              <a:gd name="connsiteY186" fmla="*/ 357188 h 540067"/>
              <a:gd name="connsiteX187" fmla="*/ 619125 w 877252"/>
              <a:gd name="connsiteY187" fmla="*/ 396240 h 540067"/>
              <a:gd name="connsiteX188" fmla="*/ 619125 w 877252"/>
              <a:gd name="connsiteY188" fmla="*/ 396240 h 540067"/>
              <a:gd name="connsiteX189" fmla="*/ 665798 w 877252"/>
              <a:gd name="connsiteY189" fmla="*/ 326708 h 540067"/>
              <a:gd name="connsiteX190" fmla="*/ 655320 w 877252"/>
              <a:gd name="connsiteY190" fmla="*/ 314325 h 540067"/>
              <a:gd name="connsiteX191" fmla="*/ 477203 w 877252"/>
              <a:gd name="connsiteY191" fmla="*/ 160972 h 540067"/>
              <a:gd name="connsiteX192" fmla="*/ 399098 w 877252"/>
              <a:gd name="connsiteY192" fmla="*/ 250508 h 540067"/>
              <a:gd name="connsiteX193" fmla="*/ 373380 w 877252"/>
              <a:gd name="connsiteY193" fmla="*/ 263843 h 540067"/>
              <a:gd name="connsiteX194" fmla="*/ 370523 w 877252"/>
              <a:gd name="connsiteY194" fmla="*/ 263843 h 540067"/>
              <a:gd name="connsiteX195" fmla="*/ 344805 w 877252"/>
              <a:gd name="connsiteY195" fmla="*/ 254318 h 540067"/>
              <a:gd name="connsiteX196" fmla="*/ 340043 w 877252"/>
              <a:gd name="connsiteY196" fmla="*/ 201930 h 540067"/>
              <a:gd name="connsiteX197" fmla="*/ 340995 w 877252"/>
              <a:gd name="connsiteY197" fmla="*/ 200977 h 540067"/>
              <a:gd name="connsiteX198" fmla="*/ 416243 w 877252"/>
              <a:gd name="connsiteY198" fmla="*/ 115252 h 540067"/>
              <a:gd name="connsiteX199" fmla="*/ 444818 w 877252"/>
              <a:gd name="connsiteY199" fmla="*/ 102870 h 540067"/>
              <a:gd name="connsiteX200" fmla="*/ 448628 w 877252"/>
              <a:gd name="connsiteY200" fmla="*/ 102870 h 540067"/>
              <a:gd name="connsiteX201" fmla="*/ 453390 w 877252"/>
              <a:gd name="connsiteY201" fmla="*/ 103823 h 540067"/>
              <a:gd name="connsiteX202" fmla="*/ 583883 w 877252"/>
              <a:gd name="connsiteY202" fmla="*/ 127635 h 540067"/>
              <a:gd name="connsiteX203" fmla="*/ 653415 w 877252"/>
              <a:gd name="connsiteY203" fmla="*/ 115252 h 540067"/>
              <a:gd name="connsiteX204" fmla="*/ 708660 w 877252"/>
              <a:gd name="connsiteY204" fmla="*/ 204788 h 540067"/>
              <a:gd name="connsiteX205" fmla="*/ 734378 w 877252"/>
              <a:gd name="connsiteY205" fmla="*/ 247650 h 540067"/>
              <a:gd name="connsiteX206" fmla="*/ 665798 w 877252"/>
              <a:gd name="connsiteY206" fmla="*/ 326708 h 540067"/>
              <a:gd name="connsiteX207" fmla="*/ 779145 w 877252"/>
              <a:gd name="connsiteY207" fmla="*/ 249555 h 540067"/>
              <a:gd name="connsiteX208" fmla="*/ 769620 w 877252"/>
              <a:gd name="connsiteY208" fmla="*/ 252413 h 540067"/>
              <a:gd name="connsiteX209" fmla="*/ 756285 w 877252"/>
              <a:gd name="connsiteY209" fmla="*/ 246697 h 540067"/>
              <a:gd name="connsiteX210" fmla="*/ 750570 w 877252"/>
              <a:gd name="connsiteY210" fmla="*/ 237172 h 540067"/>
              <a:gd name="connsiteX211" fmla="*/ 724853 w 877252"/>
              <a:gd name="connsiteY211" fmla="*/ 195263 h 540067"/>
              <a:gd name="connsiteX212" fmla="*/ 664845 w 877252"/>
              <a:gd name="connsiteY212" fmla="*/ 96202 h 540067"/>
              <a:gd name="connsiteX213" fmla="*/ 669608 w 877252"/>
              <a:gd name="connsiteY213" fmla="*/ 71438 h 540067"/>
              <a:gd name="connsiteX214" fmla="*/ 671513 w 877252"/>
              <a:gd name="connsiteY214" fmla="*/ 70485 h 540067"/>
              <a:gd name="connsiteX215" fmla="*/ 744855 w 877252"/>
              <a:gd name="connsiteY215" fmla="*/ 25717 h 540067"/>
              <a:gd name="connsiteX216" fmla="*/ 852488 w 877252"/>
              <a:gd name="connsiteY216" fmla="*/ 204788 h 540067"/>
              <a:gd name="connsiteX217" fmla="*/ 779145 w 877252"/>
              <a:gd name="connsiteY217" fmla="*/ 249555 h 54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877252" h="540067">
                <a:moveTo>
                  <a:pt x="868680" y="195263"/>
                </a:moveTo>
                <a:lnTo>
                  <a:pt x="761048" y="16192"/>
                </a:lnTo>
                <a:lnTo>
                  <a:pt x="751523" y="0"/>
                </a:lnTo>
                <a:lnTo>
                  <a:pt x="735330" y="10477"/>
                </a:lnTo>
                <a:lnTo>
                  <a:pt x="662940" y="55245"/>
                </a:lnTo>
                <a:cubicBezTo>
                  <a:pt x="654368" y="60007"/>
                  <a:pt x="647700" y="68580"/>
                  <a:pt x="644843" y="78105"/>
                </a:cubicBezTo>
                <a:cubicBezTo>
                  <a:pt x="642938" y="84773"/>
                  <a:pt x="642938" y="92392"/>
                  <a:pt x="645795" y="99060"/>
                </a:cubicBezTo>
                <a:cubicBezTo>
                  <a:pt x="625793" y="105727"/>
                  <a:pt x="605790" y="109538"/>
                  <a:pt x="584835" y="109538"/>
                </a:cubicBezTo>
                <a:cubicBezTo>
                  <a:pt x="556260" y="108585"/>
                  <a:pt x="527685" y="103823"/>
                  <a:pt x="500063" y="95250"/>
                </a:cubicBezTo>
                <a:cubicBezTo>
                  <a:pt x="486728" y="91440"/>
                  <a:pt x="472440" y="88582"/>
                  <a:pt x="458153" y="85725"/>
                </a:cubicBezTo>
                <a:lnTo>
                  <a:pt x="456248" y="85725"/>
                </a:lnTo>
                <a:lnTo>
                  <a:pt x="456248" y="85725"/>
                </a:lnTo>
                <a:cubicBezTo>
                  <a:pt x="455295" y="85725"/>
                  <a:pt x="454343" y="85725"/>
                  <a:pt x="454343" y="85725"/>
                </a:cubicBezTo>
                <a:lnTo>
                  <a:pt x="452438" y="85725"/>
                </a:lnTo>
                <a:lnTo>
                  <a:pt x="450533" y="85725"/>
                </a:lnTo>
                <a:cubicBezTo>
                  <a:pt x="448628" y="85725"/>
                  <a:pt x="447675" y="85725"/>
                  <a:pt x="445770" y="85725"/>
                </a:cubicBezTo>
                <a:lnTo>
                  <a:pt x="445770" y="85725"/>
                </a:lnTo>
                <a:cubicBezTo>
                  <a:pt x="429578" y="85725"/>
                  <a:pt x="413385" y="92392"/>
                  <a:pt x="402908" y="104775"/>
                </a:cubicBezTo>
                <a:lnTo>
                  <a:pt x="395288" y="113348"/>
                </a:lnTo>
                <a:cubicBezTo>
                  <a:pt x="382905" y="108585"/>
                  <a:pt x="369570" y="105727"/>
                  <a:pt x="356235" y="105727"/>
                </a:cubicBezTo>
                <a:cubicBezTo>
                  <a:pt x="353378" y="105727"/>
                  <a:pt x="351473" y="105727"/>
                  <a:pt x="348615" y="105727"/>
                </a:cubicBezTo>
                <a:cubicBezTo>
                  <a:pt x="342900" y="105727"/>
                  <a:pt x="338138" y="106680"/>
                  <a:pt x="332423" y="106680"/>
                </a:cubicBezTo>
                <a:cubicBezTo>
                  <a:pt x="320040" y="107632"/>
                  <a:pt x="307658" y="108585"/>
                  <a:pt x="295275" y="108585"/>
                </a:cubicBezTo>
                <a:cubicBezTo>
                  <a:pt x="274320" y="109538"/>
                  <a:pt x="253365" y="104775"/>
                  <a:pt x="234315" y="96202"/>
                </a:cubicBezTo>
                <a:cubicBezTo>
                  <a:pt x="235268" y="90488"/>
                  <a:pt x="235268" y="84773"/>
                  <a:pt x="234315" y="78105"/>
                </a:cubicBezTo>
                <a:cubicBezTo>
                  <a:pt x="231458" y="68580"/>
                  <a:pt x="224790" y="60007"/>
                  <a:pt x="216218" y="55245"/>
                </a:cubicBezTo>
                <a:lnTo>
                  <a:pt x="144780" y="10477"/>
                </a:lnTo>
                <a:lnTo>
                  <a:pt x="128588" y="0"/>
                </a:lnTo>
                <a:lnTo>
                  <a:pt x="119063" y="16192"/>
                </a:lnTo>
                <a:lnTo>
                  <a:pt x="9525" y="195263"/>
                </a:lnTo>
                <a:lnTo>
                  <a:pt x="0" y="211455"/>
                </a:lnTo>
                <a:lnTo>
                  <a:pt x="16192" y="220980"/>
                </a:lnTo>
                <a:lnTo>
                  <a:pt x="89535" y="265747"/>
                </a:lnTo>
                <a:cubicBezTo>
                  <a:pt x="102870" y="274320"/>
                  <a:pt x="119063" y="273368"/>
                  <a:pt x="131445" y="263843"/>
                </a:cubicBezTo>
                <a:lnTo>
                  <a:pt x="193358" y="336233"/>
                </a:lnTo>
                <a:lnTo>
                  <a:pt x="194310" y="338138"/>
                </a:lnTo>
                <a:lnTo>
                  <a:pt x="196215" y="339090"/>
                </a:lnTo>
                <a:lnTo>
                  <a:pt x="196215" y="339090"/>
                </a:lnTo>
                <a:lnTo>
                  <a:pt x="182880" y="354330"/>
                </a:lnTo>
                <a:cubicBezTo>
                  <a:pt x="165735" y="374333"/>
                  <a:pt x="167640" y="403860"/>
                  <a:pt x="186690" y="421005"/>
                </a:cubicBezTo>
                <a:lnTo>
                  <a:pt x="186690" y="421005"/>
                </a:lnTo>
                <a:lnTo>
                  <a:pt x="186690" y="421005"/>
                </a:lnTo>
                <a:cubicBezTo>
                  <a:pt x="195263" y="428625"/>
                  <a:pt x="205740" y="432435"/>
                  <a:pt x="217170" y="432435"/>
                </a:cubicBezTo>
                <a:cubicBezTo>
                  <a:pt x="219075" y="432435"/>
                  <a:pt x="220980" y="432435"/>
                  <a:pt x="222885" y="432435"/>
                </a:cubicBezTo>
                <a:cubicBezTo>
                  <a:pt x="229553" y="431483"/>
                  <a:pt x="235268" y="429578"/>
                  <a:pt x="240983" y="425768"/>
                </a:cubicBezTo>
                <a:cubicBezTo>
                  <a:pt x="241935" y="437197"/>
                  <a:pt x="247650" y="448628"/>
                  <a:pt x="256223" y="456247"/>
                </a:cubicBezTo>
                <a:lnTo>
                  <a:pt x="256223" y="456247"/>
                </a:lnTo>
                <a:lnTo>
                  <a:pt x="256223" y="456247"/>
                </a:lnTo>
                <a:cubicBezTo>
                  <a:pt x="264795" y="463868"/>
                  <a:pt x="275273" y="467678"/>
                  <a:pt x="286703" y="467678"/>
                </a:cubicBezTo>
                <a:cubicBezTo>
                  <a:pt x="287655" y="467678"/>
                  <a:pt x="289560" y="467678"/>
                  <a:pt x="290513" y="467678"/>
                </a:cubicBezTo>
                <a:cubicBezTo>
                  <a:pt x="295275" y="467678"/>
                  <a:pt x="300038" y="466725"/>
                  <a:pt x="304800" y="464820"/>
                </a:cubicBezTo>
                <a:cubicBezTo>
                  <a:pt x="305753" y="475297"/>
                  <a:pt x="310515" y="485775"/>
                  <a:pt x="319088" y="492443"/>
                </a:cubicBezTo>
                <a:lnTo>
                  <a:pt x="319088" y="492443"/>
                </a:lnTo>
                <a:lnTo>
                  <a:pt x="319088" y="492443"/>
                </a:lnTo>
                <a:cubicBezTo>
                  <a:pt x="326708" y="499110"/>
                  <a:pt x="336233" y="502920"/>
                  <a:pt x="345758" y="502920"/>
                </a:cubicBezTo>
                <a:cubicBezTo>
                  <a:pt x="347663" y="502920"/>
                  <a:pt x="348615" y="502920"/>
                  <a:pt x="350520" y="502920"/>
                </a:cubicBezTo>
                <a:cubicBezTo>
                  <a:pt x="357188" y="502920"/>
                  <a:pt x="362903" y="500062"/>
                  <a:pt x="368618" y="497205"/>
                </a:cubicBezTo>
                <a:cubicBezTo>
                  <a:pt x="370523" y="503872"/>
                  <a:pt x="374333" y="510540"/>
                  <a:pt x="380048" y="515303"/>
                </a:cubicBezTo>
                <a:cubicBezTo>
                  <a:pt x="387668" y="521970"/>
                  <a:pt x="397193" y="525780"/>
                  <a:pt x="407670" y="524828"/>
                </a:cubicBezTo>
                <a:lnTo>
                  <a:pt x="409575" y="524828"/>
                </a:lnTo>
                <a:lnTo>
                  <a:pt x="411480" y="524828"/>
                </a:lnTo>
                <a:cubicBezTo>
                  <a:pt x="417195" y="523875"/>
                  <a:pt x="422910" y="521018"/>
                  <a:pt x="427673" y="518160"/>
                </a:cubicBezTo>
                <a:lnTo>
                  <a:pt x="428625" y="519112"/>
                </a:lnTo>
                <a:lnTo>
                  <a:pt x="441960" y="529590"/>
                </a:lnTo>
                <a:lnTo>
                  <a:pt x="442913" y="530543"/>
                </a:lnTo>
                <a:lnTo>
                  <a:pt x="443865" y="531495"/>
                </a:lnTo>
                <a:cubicBezTo>
                  <a:pt x="452438" y="537210"/>
                  <a:pt x="462915" y="540068"/>
                  <a:pt x="472440" y="540068"/>
                </a:cubicBezTo>
                <a:cubicBezTo>
                  <a:pt x="474345" y="540068"/>
                  <a:pt x="476250" y="540068"/>
                  <a:pt x="478155" y="540068"/>
                </a:cubicBezTo>
                <a:cubicBezTo>
                  <a:pt x="501968" y="538162"/>
                  <a:pt x="521018" y="521018"/>
                  <a:pt x="527685" y="498158"/>
                </a:cubicBezTo>
                <a:cubicBezTo>
                  <a:pt x="548640" y="494347"/>
                  <a:pt x="565785" y="478155"/>
                  <a:pt x="571500" y="457200"/>
                </a:cubicBezTo>
                <a:cubicBezTo>
                  <a:pt x="593408" y="452437"/>
                  <a:pt x="610553" y="436245"/>
                  <a:pt x="615315" y="415290"/>
                </a:cubicBezTo>
                <a:cubicBezTo>
                  <a:pt x="616268" y="415290"/>
                  <a:pt x="618173" y="415290"/>
                  <a:pt x="619125" y="415290"/>
                </a:cubicBezTo>
                <a:cubicBezTo>
                  <a:pt x="649605" y="412433"/>
                  <a:pt x="672465" y="385763"/>
                  <a:pt x="670560" y="355283"/>
                </a:cubicBezTo>
                <a:cubicBezTo>
                  <a:pt x="670560" y="353378"/>
                  <a:pt x="670560" y="350520"/>
                  <a:pt x="670560" y="348615"/>
                </a:cubicBezTo>
                <a:lnTo>
                  <a:pt x="678180" y="339090"/>
                </a:lnTo>
                <a:lnTo>
                  <a:pt x="743903" y="262890"/>
                </a:lnTo>
                <a:cubicBezTo>
                  <a:pt x="756285" y="273368"/>
                  <a:pt x="773430" y="273368"/>
                  <a:pt x="787718" y="264795"/>
                </a:cubicBezTo>
                <a:lnTo>
                  <a:pt x="861060" y="220027"/>
                </a:lnTo>
                <a:lnTo>
                  <a:pt x="877253" y="210502"/>
                </a:lnTo>
                <a:lnTo>
                  <a:pt x="868680" y="195263"/>
                </a:lnTo>
                <a:close/>
                <a:moveTo>
                  <a:pt x="99060" y="249555"/>
                </a:moveTo>
                <a:lnTo>
                  <a:pt x="25718" y="204788"/>
                </a:lnTo>
                <a:lnTo>
                  <a:pt x="134303" y="25717"/>
                </a:lnTo>
                <a:lnTo>
                  <a:pt x="206693" y="70485"/>
                </a:lnTo>
                <a:cubicBezTo>
                  <a:pt x="214313" y="74295"/>
                  <a:pt x="218123" y="83820"/>
                  <a:pt x="215265" y="91440"/>
                </a:cubicBezTo>
                <a:lnTo>
                  <a:pt x="209550" y="100965"/>
                </a:lnTo>
                <a:lnTo>
                  <a:pt x="126683" y="238125"/>
                </a:lnTo>
                <a:lnTo>
                  <a:pt x="120968" y="246697"/>
                </a:lnTo>
                <a:cubicBezTo>
                  <a:pt x="118110" y="249555"/>
                  <a:pt x="113348" y="251460"/>
                  <a:pt x="108585" y="251460"/>
                </a:cubicBezTo>
                <a:cubicBezTo>
                  <a:pt x="105728" y="252413"/>
                  <a:pt x="101918" y="251460"/>
                  <a:pt x="99060" y="249555"/>
                </a:cubicBezTo>
                <a:close/>
                <a:moveTo>
                  <a:pt x="220980" y="413385"/>
                </a:moveTo>
                <a:cubicBezTo>
                  <a:pt x="220028" y="413385"/>
                  <a:pt x="219075" y="413385"/>
                  <a:pt x="218123" y="413385"/>
                </a:cubicBezTo>
                <a:cubicBezTo>
                  <a:pt x="202883" y="413385"/>
                  <a:pt x="190500" y="400050"/>
                  <a:pt x="190500" y="384810"/>
                </a:cubicBezTo>
                <a:cubicBezTo>
                  <a:pt x="190500" y="378143"/>
                  <a:pt x="193358" y="371475"/>
                  <a:pt x="197168" y="366713"/>
                </a:cubicBezTo>
                <a:lnTo>
                  <a:pt x="247650" y="309563"/>
                </a:lnTo>
                <a:cubicBezTo>
                  <a:pt x="253365" y="303847"/>
                  <a:pt x="260985" y="300038"/>
                  <a:pt x="269558" y="300038"/>
                </a:cubicBezTo>
                <a:cubicBezTo>
                  <a:pt x="276225" y="300038"/>
                  <a:pt x="282893" y="302895"/>
                  <a:pt x="287655" y="306705"/>
                </a:cubicBezTo>
                <a:cubicBezTo>
                  <a:pt x="299085" y="317183"/>
                  <a:pt x="300990" y="335280"/>
                  <a:pt x="290513" y="346710"/>
                </a:cubicBezTo>
                <a:lnTo>
                  <a:pt x="240030" y="403860"/>
                </a:lnTo>
                <a:cubicBezTo>
                  <a:pt x="235268" y="409575"/>
                  <a:pt x="228600" y="412433"/>
                  <a:pt x="220980" y="413385"/>
                </a:cubicBezTo>
                <a:close/>
                <a:moveTo>
                  <a:pt x="291465" y="449580"/>
                </a:moveTo>
                <a:cubicBezTo>
                  <a:pt x="290513" y="449580"/>
                  <a:pt x="289560" y="449580"/>
                  <a:pt x="288608" y="449580"/>
                </a:cubicBezTo>
                <a:cubicBezTo>
                  <a:pt x="273368" y="449580"/>
                  <a:pt x="260985" y="436245"/>
                  <a:pt x="260985" y="421005"/>
                </a:cubicBezTo>
                <a:cubicBezTo>
                  <a:pt x="260985" y="414338"/>
                  <a:pt x="263843" y="407670"/>
                  <a:pt x="267653" y="402908"/>
                </a:cubicBezTo>
                <a:lnTo>
                  <a:pt x="311468" y="352425"/>
                </a:lnTo>
                <a:cubicBezTo>
                  <a:pt x="317183" y="346710"/>
                  <a:pt x="324803" y="342900"/>
                  <a:pt x="333375" y="342900"/>
                </a:cubicBezTo>
                <a:cubicBezTo>
                  <a:pt x="340043" y="342900"/>
                  <a:pt x="346710" y="345758"/>
                  <a:pt x="351473" y="349568"/>
                </a:cubicBezTo>
                <a:cubicBezTo>
                  <a:pt x="362903" y="360045"/>
                  <a:pt x="364808" y="378143"/>
                  <a:pt x="354330" y="389572"/>
                </a:cubicBezTo>
                <a:lnTo>
                  <a:pt x="310515" y="440055"/>
                </a:lnTo>
                <a:cubicBezTo>
                  <a:pt x="305753" y="445770"/>
                  <a:pt x="299085" y="449580"/>
                  <a:pt x="291465" y="449580"/>
                </a:cubicBezTo>
                <a:lnTo>
                  <a:pt x="291465" y="449580"/>
                </a:lnTo>
                <a:close/>
                <a:moveTo>
                  <a:pt x="351473" y="484822"/>
                </a:moveTo>
                <a:cubicBezTo>
                  <a:pt x="350520" y="484822"/>
                  <a:pt x="349568" y="484822"/>
                  <a:pt x="348615" y="484822"/>
                </a:cubicBezTo>
                <a:cubicBezTo>
                  <a:pt x="342900" y="484822"/>
                  <a:pt x="338138" y="482918"/>
                  <a:pt x="333375" y="479108"/>
                </a:cubicBezTo>
                <a:cubicBezTo>
                  <a:pt x="323850" y="470535"/>
                  <a:pt x="322898" y="455295"/>
                  <a:pt x="331470" y="445770"/>
                </a:cubicBezTo>
                <a:lnTo>
                  <a:pt x="375285" y="395288"/>
                </a:lnTo>
                <a:cubicBezTo>
                  <a:pt x="380048" y="390525"/>
                  <a:pt x="386715" y="387668"/>
                  <a:pt x="393383" y="387668"/>
                </a:cubicBezTo>
                <a:cubicBezTo>
                  <a:pt x="399098" y="387668"/>
                  <a:pt x="404813" y="389572"/>
                  <a:pt x="408623" y="393383"/>
                </a:cubicBezTo>
                <a:cubicBezTo>
                  <a:pt x="418148" y="401955"/>
                  <a:pt x="419100" y="417195"/>
                  <a:pt x="410528" y="426720"/>
                </a:cubicBezTo>
                <a:lnTo>
                  <a:pt x="366713" y="477203"/>
                </a:lnTo>
                <a:cubicBezTo>
                  <a:pt x="362903" y="481965"/>
                  <a:pt x="357188" y="484822"/>
                  <a:pt x="351473" y="484822"/>
                </a:cubicBezTo>
                <a:lnTo>
                  <a:pt x="351473" y="484822"/>
                </a:lnTo>
                <a:close/>
                <a:moveTo>
                  <a:pt x="409575" y="507683"/>
                </a:moveTo>
                <a:cubicBezTo>
                  <a:pt x="404813" y="507683"/>
                  <a:pt x="399098" y="506730"/>
                  <a:pt x="395288" y="502920"/>
                </a:cubicBezTo>
                <a:cubicBezTo>
                  <a:pt x="387668" y="496253"/>
                  <a:pt x="386715" y="483870"/>
                  <a:pt x="393383" y="476250"/>
                </a:cubicBezTo>
                <a:lnTo>
                  <a:pt x="430530" y="433387"/>
                </a:lnTo>
                <a:cubicBezTo>
                  <a:pt x="434340" y="429578"/>
                  <a:pt x="439103" y="426720"/>
                  <a:pt x="444818" y="426720"/>
                </a:cubicBezTo>
                <a:cubicBezTo>
                  <a:pt x="449580" y="426720"/>
                  <a:pt x="453390" y="428625"/>
                  <a:pt x="457200" y="431483"/>
                </a:cubicBezTo>
                <a:cubicBezTo>
                  <a:pt x="464820" y="438150"/>
                  <a:pt x="465773" y="450533"/>
                  <a:pt x="459105" y="458153"/>
                </a:cubicBezTo>
                <a:lnTo>
                  <a:pt x="421958" y="501015"/>
                </a:lnTo>
                <a:cubicBezTo>
                  <a:pt x="419100" y="504825"/>
                  <a:pt x="414338" y="506730"/>
                  <a:pt x="409575" y="507683"/>
                </a:cubicBezTo>
                <a:lnTo>
                  <a:pt x="409575" y="507683"/>
                </a:lnTo>
                <a:close/>
                <a:moveTo>
                  <a:pt x="619125" y="396240"/>
                </a:moveTo>
                <a:cubicBezTo>
                  <a:pt x="618173" y="396240"/>
                  <a:pt x="616268" y="396240"/>
                  <a:pt x="615315" y="396240"/>
                </a:cubicBezTo>
                <a:cubicBezTo>
                  <a:pt x="609600" y="396240"/>
                  <a:pt x="603885" y="394335"/>
                  <a:pt x="599123" y="392430"/>
                </a:cubicBezTo>
                <a:cubicBezTo>
                  <a:pt x="599123" y="394335"/>
                  <a:pt x="600075" y="396240"/>
                  <a:pt x="600075" y="398145"/>
                </a:cubicBezTo>
                <a:cubicBezTo>
                  <a:pt x="601980" y="419100"/>
                  <a:pt x="586740" y="437197"/>
                  <a:pt x="565785" y="439103"/>
                </a:cubicBezTo>
                <a:cubicBezTo>
                  <a:pt x="565785" y="439103"/>
                  <a:pt x="565785" y="439103"/>
                  <a:pt x="565785" y="439103"/>
                </a:cubicBezTo>
                <a:cubicBezTo>
                  <a:pt x="562928" y="439103"/>
                  <a:pt x="559118" y="439103"/>
                  <a:pt x="556260" y="438150"/>
                </a:cubicBezTo>
                <a:lnTo>
                  <a:pt x="556260" y="439103"/>
                </a:lnTo>
                <a:cubicBezTo>
                  <a:pt x="558165" y="460058"/>
                  <a:pt x="542925" y="478155"/>
                  <a:pt x="521970" y="480060"/>
                </a:cubicBezTo>
                <a:cubicBezTo>
                  <a:pt x="521970" y="480060"/>
                  <a:pt x="521970" y="480060"/>
                  <a:pt x="521970" y="480060"/>
                </a:cubicBezTo>
                <a:cubicBezTo>
                  <a:pt x="519113" y="480060"/>
                  <a:pt x="515303" y="480060"/>
                  <a:pt x="512445" y="479108"/>
                </a:cubicBezTo>
                <a:lnTo>
                  <a:pt x="512445" y="480060"/>
                </a:lnTo>
                <a:cubicBezTo>
                  <a:pt x="514350" y="501015"/>
                  <a:pt x="499110" y="519112"/>
                  <a:pt x="478155" y="521018"/>
                </a:cubicBezTo>
                <a:cubicBezTo>
                  <a:pt x="478155" y="521018"/>
                  <a:pt x="478155" y="521018"/>
                  <a:pt x="478155" y="521018"/>
                </a:cubicBezTo>
                <a:cubicBezTo>
                  <a:pt x="477203" y="521018"/>
                  <a:pt x="476250" y="521018"/>
                  <a:pt x="475298" y="521018"/>
                </a:cubicBezTo>
                <a:cubicBezTo>
                  <a:pt x="468630" y="521018"/>
                  <a:pt x="461963" y="519112"/>
                  <a:pt x="455295" y="515303"/>
                </a:cubicBezTo>
                <a:lnTo>
                  <a:pt x="442913" y="505778"/>
                </a:lnTo>
                <a:lnTo>
                  <a:pt x="473393" y="470535"/>
                </a:lnTo>
                <a:cubicBezTo>
                  <a:pt x="486728" y="454343"/>
                  <a:pt x="484823" y="430530"/>
                  <a:pt x="469583" y="417195"/>
                </a:cubicBezTo>
                <a:cubicBezTo>
                  <a:pt x="462915" y="411480"/>
                  <a:pt x="454343" y="407670"/>
                  <a:pt x="444818" y="407670"/>
                </a:cubicBezTo>
                <a:cubicBezTo>
                  <a:pt x="441960" y="407670"/>
                  <a:pt x="438150" y="407670"/>
                  <a:pt x="435293" y="408622"/>
                </a:cubicBezTo>
                <a:cubicBezTo>
                  <a:pt x="434340" y="397193"/>
                  <a:pt x="429578" y="386715"/>
                  <a:pt x="421005" y="379095"/>
                </a:cubicBezTo>
                <a:cubicBezTo>
                  <a:pt x="413385" y="372428"/>
                  <a:pt x="402908" y="368618"/>
                  <a:pt x="392430" y="368618"/>
                </a:cubicBezTo>
                <a:lnTo>
                  <a:pt x="392430" y="368618"/>
                </a:lnTo>
                <a:cubicBezTo>
                  <a:pt x="387668" y="368618"/>
                  <a:pt x="383858" y="369570"/>
                  <a:pt x="379095" y="370522"/>
                </a:cubicBezTo>
                <a:cubicBezTo>
                  <a:pt x="379095" y="357188"/>
                  <a:pt x="373380" y="344805"/>
                  <a:pt x="362903" y="335280"/>
                </a:cubicBezTo>
                <a:cubicBezTo>
                  <a:pt x="354330" y="327660"/>
                  <a:pt x="343853" y="322897"/>
                  <a:pt x="332423" y="323850"/>
                </a:cubicBezTo>
                <a:lnTo>
                  <a:pt x="332423" y="323850"/>
                </a:lnTo>
                <a:cubicBezTo>
                  <a:pt x="326708" y="323850"/>
                  <a:pt x="320993" y="324803"/>
                  <a:pt x="315278" y="326708"/>
                </a:cubicBezTo>
                <a:cubicBezTo>
                  <a:pt x="314325" y="313372"/>
                  <a:pt x="308610" y="300990"/>
                  <a:pt x="299085" y="292418"/>
                </a:cubicBezTo>
                <a:cubicBezTo>
                  <a:pt x="290513" y="284797"/>
                  <a:pt x="280035" y="280035"/>
                  <a:pt x="268605" y="280988"/>
                </a:cubicBezTo>
                <a:lnTo>
                  <a:pt x="268605" y="280988"/>
                </a:lnTo>
                <a:cubicBezTo>
                  <a:pt x="255270" y="280988"/>
                  <a:pt x="241935" y="286703"/>
                  <a:pt x="232410" y="297180"/>
                </a:cubicBezTo>
                <a:lnTo>
                  <a:pt x="207645" y="325755"/>
                </a:lnTo>
                <a:lnTo>
                  <a:pt x="206693" y="324803"/>
                </a:lnTo>
                <a:lnTo>
                  <a:pt x="141923" y="249555"/>
                </a:lnTo>
                <a:lnTo>
                  <a:pt x="224790" y="112395"/>
                </a:lnTo>
                <a:cubicBezTo>
                  <a:pt x="245745" y="122872"/>
                  <a:pt x="269558" y="127635"/>
                  <a:pt x="293370" y="126682"/>
                </a:cubicBezTo>
                <a:cubicBezTo>
                  <a:pt x="312420" y="126682"/>
                  <a:pt x="331470" y="124777"/>
                  <a:pt x="348615" y="122872"/>
                </a:cubicBezTo>
                <a:cubicBezTo>
                  <a:pt x="350520" y="122872"/>
                  <a:pt x="352425" y="122872"/>
                  <a:pt x="354330" y="122872"/>
                </a:cubicBezTo>
                <a:cubicBezTo>
                  <a:pt x="362903" y="122872"/>
                  <a:pt x="371475" y="123825"/>
                  <a:pt x="379095" y="126682"/>
                </a:cubicBezTo>
                <a:lnTo>
                  <a:pt x="326708" y="188595"/>
                </a:lnTo>
                <a:cubicBezTo>
                  <a:pt x="316230" y="200025"/>
                  <a:pt x="311468" y="215265"/>
                  <a:pt x="312420" y="230505"/>
                </a:cubicBezTo>
                <a:cubicBezTo>
                  <a:pt x="313373" y="245745"/>
                  <a:pt x="320993" y="259080"/>
                  <a:pt x="332423" y="269558"/>
                </a:cubicBezTo>
                <a:lnTo>
                  <a:pt x="332423" y="269558"/>
                </a:lnTo>
                <a:lnTo>
                  <a:pt x="332423" y="269558"/>
                </a:lnTo>
                <a:cubicBezTo>
                  <a:pt x="342900" y="278130"/>
                  <a:pt x="356235" y="282893"/>
                  <a:pt x="369570" y="282893"/>
                </a:cubicBezTo>
                <a:cubicBezTo>
                  <a:pt x="371475" y="282893"/>
                  <a:pt x="372428" y="282893"/>
                  <a:pt x="374333" y="282893"/>
                </a:cubicBezTo>
                <a:cubicBezTo>
                  <a:pt x="389573" y="281940"/>
                  <a:pt x="403860" y="274320"/>
                  <a:pt x="413385" y="262890"/>
                </a:cubicBezTo>
                <a:lnTo>
                  <a:pt x="478155" y="188595"/>
                </a:lnTo>
                <a:lnTo>
                  <a:pt x="478155" y="188595"/>
                </a:lnTo>
                <a:lnTo>
                  <a:pt x="488633" y="198120"/>
                </a:lnTo>
                <a:lnTo>
                  <a:pt x="641985" y="329565"/>
                </a:lnTo>
                <a:cubicBezTo>
                  <a:pt x="648653" y="335280"/>
                  <a:pt x="652463" y="344805"/>
                  <a:pt x="652463" y="353378"/>
                </a:cubicBezTo>
                <a:cubicBezTo>
                  <a:pt x="652463" y="354330"/>
                  <a:pt x="652463" y="357188"/>
                  <a:pt x="652463" y="357188"/>
                </a:cubicBezTo>
                <a:cubicBezTo>
                  <a:pt x="654368" y="377190"/>
                  <a:pt x="639128" y="394335"/>
                  <a:pt x="619125" y="396240"/>
                </a:cubicBezTo>
                <a:cubicBezTo>
                  <a:pt x="619125" y="396240"/>
                  <a:pt x="619125" y="396240"/>
                  <a:pt x="619125" y="396240"/>
                </a:cubicBezTo>
                <a:close/>
                <a:moveTo>
                  <a:pt x="665798" y="326708"/>
                </a:moveTo>
                <a:cubicBezTo>
                  <a:pt x="662940" y="321945"/>
                  <a:pt x="659130" y="318135"/>
                  <a:pt x="655320" y="314325"/>
                </a:cubicBezTo>
                <a:lnTo>
                  <a:pt x="477203" y="160972"/>
                </a:lnTo>
                <a:lnTo>
                  <a:pt x="399098" y="250508"/>
                </a:lnTo>
                <a:cubicBezTo>
                  <a:pt x="392430" y="258127"/>
                  <a:pt x="383858" y="262890"/>
                  <a:pt x="373380" y="263843"/>
                </a:cubicBezTo>
                <a:cubicBezTo>
                  <a:pt x="372428" y="263843"/>
                  <a:pt x="371475" y="263843"/>
                  <a:pt x="370523" y="263843"/>
                </a:cubicBezTo>
                <a:cubicBezTo>
                  <a:pt x="360998" y="263843"/>
                  <a:pt x="352425" y="260033"/>
                  <a:pt x="344805" y="254318"/>
                </a:cubicBezTo>
                <a:cubicBezTo>
                  <a:pt x="328613" y="240983"/>
                  <a:pt x="326708" y="218122"/>
                  <a:pt x="340043" y="201930"/>
                </a:cubicBezTo>
                <a:cubicBezTo>
                  <a:pt x="340043" y="201930"/>
                  <a:pt x="340995" y="200977"/>
                  <a:pt x="340995" y="200977"/>
                </a:cubicBezTo>
                <a:lnTo>
                  <a:pt x="416243" y="115252"/>
                </a:lnTo>
                <a:cubicBezTo>
                  <a:pt x="423863" y="106680"/>
                  <a:pt x="434340" y="102870"/>
                  <a:pt x="444818" y="102870"/>
                </a:cubicBezTo>
                <a:cubicBezTo>
                  <a:pt x="445770" y="102870"/>
                  <a:pt x="446723" y="102870"/>
                  <a:pt x="448628" y="102870"/>
                </a:cubicBezTo>
                <a:cubicBezTo>
                  <a:pt x="450533" y="102870"/>
                  <a:pt x="451485" y="103823"/>
                  <a:pt x="453390" y="103823"/>
                </a:cubicBezTo>
                <a:cubicBezTo>
                  <a:pt x="497205" y="112395"/>
                  <a:pt x="537210" y="127635"/>
                  <a:pt x="583883" y="127635"/>
                </a:cubicBezTo>
                <a:cubicBezTo>
                  <a:pt x="607695" y="127635"/>
                  <a:pt x="631508" y="123825"/>
                  <a:pt x="653415" y="115252"/>
                </a:cubicBezTo>
                <a:lnTo>
                  <a:pt x="708660" y="204788"/>
                </a:lnTo>
                <a:lnTo>
                  <a:pt x="734378" y="247650"/>
                </a:lnTo>
                <a:lnTo>
                  <a:pt x="665798" y="326708"/>
                </a:lnTo>
                <a:close/>
                <a:moveTo>
                  <a:pt x="779145" y="249555"/>
                </a:moveTo>
                <a:cubicBezTo>
                  <a:pt x="776288" y="251460"/>
                  <a:pt x="772478" y="252413"/>
                  <a:pt x="769620" y="252413"/>
                </a:cubicBezTo>
                <a:cubicBezTo>
                  <a:pt x="764858" y="252413"/>
                  <a:pt x="760095" y="250508"/>
                  <a:pt x="756285" y="246697"/>
                </a:cubicBezTo>
                <a:lnTo>
                  <a:pt x="750570" y="237172"/>
                </a:lnTo>
                <a:lnTo>
                  <a:pt x="724853" y="195263"/>
                </a:lnTo>
                <a:lnTo>
                  <a:pt x="664845" y="96202"/>
                </a:lnTo>
                <a:cubicBezTo>
                  <a:pt x="659130" y="87630"/>
                  <a:pt x="661988" y="77152"/>
                  <a:pt x="669608" y="71438"/>
                </a:cubicBezTo>
                <a:cubicBezTo>
                  <a:pt x="670560" y="71438"/>
                  <a:pt x="670560" y="70485"/>
                  <a:pt x="671513" y="70485"/>
                </a:cubicBezTo>
                <a:lnTo>
                  <a:pt x="744855" y="25717"/>
                </a:lnTo>
                <a:lnTo>
                  <a:pt x="852488" y="204788"/>
                </a:lnTo>
                <a:lnTo>
                  <a:pt x="779145" y="249555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2733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326EFDDC-082B-6AE4-C03D-577EA8C53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603C96-0BA7-5CD2-9E17-8F10EB8ED48E}"/>
              </a:ext>
            </a:extLst>
          </p:cNvPr>
          <p:cNvSpPr txBox="1"/>
          <p:nvPr/>
        </p:nvSpPr>
        <p:spPr>
          <a:xfrm>
            <a:off x="11698664" y="6330514"/>
            <a:ext cx="417452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68A64-E41A-00D4-A50E-140FAB4B20CC}"/>
              </a:ext>
            </a:extLst>
          </p:cNvPr>
          <p:cNvSpPr txBox="1">
            <a:spLocks/>
          </p:cNvSpPr>
          <p:nvPr/>
        </p:nvSpPr>
        <p:spPr>
          <a:xfrm>
            <a:off x="132735" y="141906"/>
            <a:ext cx="122706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ea typeface="Petrona Bold" pitchFamily="34" charset="-122"/>
                <a:cs typeface="+mj-cs"/>
              </a:rPr>
              <a:t>Impactos da Resolução CNPC nº 61/2024 para os planos de benefícios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83468E-C1D9-340C-9C42-6BE615D826DD}"/>
              </a:ext>
            </a:extLst>
          </p:cNvPr>
          <p:cNvSpPr txBox="1">
            <a:spLocks/>
          </p:cNvSpPr>
          <p:nvPr/>
        </p:nvSpPr>
        <p:spPr>
          <a:xfrm>
            <a:off x="609599" y="1047142"/>
            <a:ext cx="11277601" cy="4873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just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Benefícios Esperados:</a:t>
            </a:r>
          </a:p>
          <a:p>
            <a:pPr marL="914400" lvl="1" indent="-457200" algn="just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Reduz volatilidade contábil no balanço patrimonial dos planos;</a:t>
            </a:r>
          </a:p>
          <a:p>
            <a:pPr marL="914400" lvl="1" indent="-457200" algn="just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Melhora o alinhamento entre o passivo atuarial de longo prazo e a estratégia de investimento;</a:t>
            </a:r>
          </a:p>
          <a:p>
            <a:pPr marL="914400" lvl="1" indent="-457200" algn="just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Garante mais estabilidade na precificação dos títulos públicos, principalmente os de longo prazo (NTN-B).</a:t>
            </a:r>
          </a:p>
          <a:p>
            <a:pPr marL="514350" indent="-514350" algn="just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BR" sz="9600" b="1" dirty="0">
                <a:solidFill>
                  <a:srgbClr val="002060"/>
                </a:solidFill>
                <a:latin typeface="Calibri"/>
              </a:rPr>
              <a:t>Regras de cautela:</a:t>
            </a:r>
          </a:p>
          <a:p>
            <a:pPr marL="914400" lvl="1" indent="-457200" algn="just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8000" dirty="0">
                <a:solidFill>
                  <a:srgbClr val="002060"/>
                </a:solidFill>
                <a:latin typeface="Calibri"/>
              </a:rPr>
              <a:t>A capacidade financeira de manter os títulos até o vencimento deve ser comprovada;</a:t>
            </a:r>
          </a:p>
          <a:p>
            <a:pPr marL="914400" lvl="1" indent="-457200" algn="just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8000" dirty="0">
                <a:solidFill>
                  <a:srgbClr val="002060"/>
                </a:solidFill>
                <a:latin typeface="Calibri"/>
              </a:rPr>
              <a:t>A Previc poderá editar instruções específicas para garantir a consistência do tratamento contábil.</a:t>
            </a:r>
          </a:p>
          <a:p>
            <a:pPr marL="514350" marR="0" lvl="0" indent="-514350" algn="just" fontAlgn="auto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9600" b="1" dirty="0">
                <a:solidFill>
                  <a:srgbClr val="002060"/>
                </a:solidFill>
                <a:latin typeface="Calibri"/>
              </a:rPr>
              <a:t>Vigência:</a:t>
            </a:r>
          </a:p>
          <a:p>
            <a:pPr marL="914400" lvl="1" indent="-457200" algn="just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8000" dirty="0">
                <a:solidFill>
                  <a:srgbClr val="002060"/>
                </a:solidFill>
                <a:latin typeface="Calibri"/>
              </a:rPr>
              <a:t>Imediata.</a:t>
            </a:r>
          </a:p>
        </p:txBody>
      </p:sp>
    </p:spTree>
    <p:extLst>
      <p:ext uri="{BB962C8B-B14F-4D97-AF65-F5344CB8AC3E}">
        <p14:creationId xmlns:p14="http://schemas.microsoft.com/office/powerpoint/2010/main" val="4044903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92E7842B-7CE7-7C28-3594-158A6D372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7D3EF7-A076-8B8B-4C67-6E809BC2F4B6}"/>
              </a:ext>
            </a:extLst>
          </p:cNvPr>
          <p:cNvSpPr txBox="1"/>
          <p:nvPr/>
        </p:nvSpPr>
        <p:spPr>
          <a:xfrm>
            <a:off x="11708091" y="6330514"/>
            <a:ext cx="408025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EDF35D-A669-E95D-5FBD-A389A1801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33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5E558A9-1831-ADD8-30C6-B1728431FF8A}"/>
              </a:ext>
            </a:extLst>
          </p:cNvPr>
          <p:cNvSpPr txBox="1"/>
          <p:nvPr/>
        </p:nvSpPr>
        <p:spPr>
          <a:xfrm>
            <a:off x="1624553" y="5745038"/>
            <a:ext cx="6096000" cy="32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Fonte/Elaboração: PREVIC.</a:t>
            </a:r>
            <a:endParaRPr lang="pt-BR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81BCDC-5AD2-E6AF-8523-7A93049D4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37" y="398208"/>
            <a:ext cx="9297592" cy="52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83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CD2FCAF0-A657-00AD-BBFD-0CAFDB9DB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48AC6D3-4FC3-F3B4-3F0F-8E8214EEF35B}"/>
              </a:ext>
            </a:extLst>
          </p:cNvPr>
          <p:cNvSpPr txBox="1"/>
          <p:nvPr/>
        </p:nvSpPr>
        <p:spPr>
          <a:xfrm>
            <a:off x="11708091" y="6330514"/>
            <a:ext cx="408025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0BE25C-338A-90F9-2166-5377799B6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33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09B570-8DD4-0487-51A6-9476428B1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19" y="840658"/>
            <a:ext cx="11154271" cy="4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13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E607A4C7-C4C5-4188-A218-BE4117A0D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A058B6-0589-213C-9406-0CE867B4A9F6}"/>
              </a:ext>
            </a:extLst>
          </p:cNvPr>
          <p:cNvSpPr txBox="1"/>
          <p:nvPr/>
        </p:nvSpPr>
        <p:spPr>
          <a:xfrm>
            <a:off x="11708091" y="6330514"/>
            <a:ext cx="408025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D9036-92B6-4EE3-B780-3959A6E119E0}"/>
              </a:ext>
            </a:extLst>
          </p:cNvPr>
          <p:cNvSpPr txBox="1">
            <a:spLocks/>
          </p:cNvSpPr>
          <p:nvPr/>
        </p:nvSpPr>
        <p:spPr>
          <a:xfrm>
            <a:off x="1420305" y="640978"/>
            <a:ext cx="9068586" cy="307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ea typeface="Petrona Bold" pitchFamily="34" charset="-122"/>
                <a:cs typeface="+mj-cs"/>
              </a:rPr>
              <a:t>Gráfico 1 – Distribuição entre TPF e OC/Operações Compromissadas Planos BD – dez/2024</a:t>
            </a:r>
          </a:p>
        </p:txBody>
      </p:sp>
      <p:pic>
        <p:nvPicPr>
          <p:cNvPr id="1027" name="Imagem 2121659248">
            <a:extLst>
              <a:ext uri="{FF2B5EF4-FFF2-40B4-BE49-F238E27FC236}">
                <a16:creationId xmlns:a16="http://schemas.microsoft.com/office/drawing/2014/main" id="{535340BC-2E8B-4A08-6E43-EBD84712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09" y="948430"/>
            <a:ext cx="8820000" cy="48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8A8BCC-23FD-D006-B5B3-EB7C3EB4A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33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B8DD824-B16D-6C94-A238-752AF9EACE72}"/>
              </a:ext>
            </a:extLst>
          </p:cNvPr>
          <p:cNvSpPr txBox="1"/>
          <p:nvPr/>
        </p:nvSpPr>
        <p:spPr>
          <a:xfrm>
            <a:off x="1624553" y="5745038"/>
            <a:ext cx="6096000" cy="32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Fonte/Elaboração: PREVIC.</a:t>
            </a:r>
            <a:endParaRPr lang="pt-BR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71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5DAF1186-8C85-7499-7937-CA6A95825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26F58F6-B62F-0071-C0A8-5BD95B5A6541}"/>
              </a:ext>
            </a:extLst>
          </p:cNvPr>
          <p:cNvSpPr txBox="1"/>
          <p:nvPr/>
        </p:nvSpPr>
        <p:spPr>
          <a:xfrm>
            <a:off x="11708091" y="6330514"/>
            <a:ext cx="408025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1B12E-097A-9835-1184-E53CCB6D1E4E}"/>
              </a:ext>
            </a:extLst>
          </p:cNvPr>
          <p:cNvSpPr txBox="1">
            <a:spLocks/>
          </p:cNvSpPr>
          <p:nvPr/>
        </p:nvSpPr>
        <p:spPr>
          <a:xfrm>
            <a:off x="1420305" y="741940"/>
            <a:ext cx="9068586" cy="307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ea typeface="Petrona Bold" pitchFamily="34" charset="-122"/>
                <a:cs typeface="+mj-cs"/>
              </a:rPr>
              <a:t>Gráfico 1 – Distribuição entre TPF e OC/Operações Compromissadas Planos CD – dez/2024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87D92-0DC1-A9DC-7306-ACCEBA21A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33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F49BDE5-38CA-5ED8-CBDD-31ACC74E9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65" y="1049392"/>
            <a:ext cx="8820000" cy="478817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03B9A54-F44C-75F4-5518-E52756743EA5}"/>
              </a:ext>
            </a:extLst>
          </p:cNvPr>
          <p:cNvSpPr txBox="1"/>
          <p:nvPr/>
        </p:nvSpPr>
        <p:spPr>
          <a:xfrm>
            <a:off x="1624553" y="5745038"/>
            <a:ext cx="6096000" cy="32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Fonte/Elaboração: PREVIC.</a:t>
            </a:r>
            <a:endParaRPr lang="pt-BR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B8D97CEE-68DE-4F2F-C326-A8F85BCB7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0C43653-C730-3BF4-8CCF-4DB590F685DB}"/>
              </a:ext>
            </a:extLst>
          </p:cNvPr>
          <p:cNvSpPr txBox="1"/>
          <p:nvPr/>
        </p:nvSpPr>
        <p:spPr>
          <a:xfrm>
            <a:off x="11826954" y="6330514"/>
            <a:ext cx="289162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B42AC92D-E055-C024-F157-2B8DD1D3A867}"/>
              </a:ext>
            </a:extLst>
          </p:cNvPr>
          <p:cNvCxnSpPr/>
          <p:nvPr/>
        </p:nvCxnSpPr>
        <p:spPr>
          <a:xfrm flipV="1">
            <a:off x="2382982" y="610453"/>
            <a:ext cx="7772400" cy="8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D082A0D-93C7-C878-F549-830DF835EF07}"/>
              </a:ext>
            </a:extLst>
          </p:cNvPr>
          <p:cNvGrpSpPr/>
          <p:nvPr/>
        </p:nvGrpSpPr>
        <p:grpSpPr>
          <a:xfrm>
            <a:off x="2360968" y="1050229"/>
            <a:ext cx="7682808" cy="3703074"/>
            <a:chOff x="282447" y="850885"/>
            <a:chExt cx="8716439" cy="373315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7F8CAB03-D985-68B5-3E0C-C03E9CEF3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47158" y="850885"/>
              <a:ext cx="1414395" cy="3395766"/>
            </a:xfrm>
            <a:prstGeom prst="rect">
              <a:avLst/>
            </a:prstGeom>
          </p:spPr>
        </p:pic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67A656D-8046-2601-4FAA-0D3B853FA6E0}"/>
                </a:ext>
              </a:extLst>
            </p:cNvPr>
            <p:cNvGrpSpPr/>
            <p:nvPr/>
          </p:nvGrpSpPr>
          <p:grpSpPr>
            <a:xfrm>
              <a:off x="282447" y="954420"/>
              <a:ext cx="6864646" cy="3395766"/>
              <a:chOff x="282447" y="954420"/>
              <a:chExt cx="6864646" cy="3395766"/>
            </a:xfrm>
          </p:grpSpPr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478AA305-9096-9F74-8E1B-8498204B5D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82447" y="954420"/>
                <a:ext cx="6864646" cy="339576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Título 1">
                <a:extLst>
                  <a:ext uri="{FF2B5EF4-FFF2-40B4-BE49-F238E27FC236}">
                    <a16:creationId xmlns:a16="http://schemas.microsoft.com/office/drawing/2014/main" id="{2088F79A-A3B4-D8EC-A54C-12288ED249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1" y="1854315"/>
                <a:ext cx="2122247" cy="1503858"/>
              </a:xfr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defTabSz="1625519">
                  <a:buClr>
                    <a:srgbClr val="000000"/>
                  </a:buClr>
                  <a:defRPr/>
                </a:pPr>
                <a:r>
                  <a:rPr lang="pt-BR" sz="4800" b="1" dirty="0">
                    <a:solidFill>
                      <a:prstClr val="white"/>
                    </a:solidFill>
                    <a:latin typeface="Aptos Black" panose="020F0502020204030204" pitchFamily="34" charset="0"/>
                    <a:cs typeface="Arial" panose="020B0604020202020204" pitchFamily="34" charset="0"/>
                    <a:sym typeface="Arial"/>
                  </a:rPr>
                  <a:t>267</a:t>
                </a:r>
              </a:p>
              <a:p>
                <a:pPr algn="ctr" defTabSz="1625519">
                  <a:buClr>
                    <a:srgbClr val="000000"/>
                  </a:buClr>
                  <a:defRPr/>
                </a:pPr>
                <a:r>
                  <a:rPr lang="pt-BR" sz="4267" b="1" dirty="0">
                    <a:solidFill>
                      <a:prstClr val="white"/>
                    </a:solidFill>
                    <a:latin typeface="Aptos Black" panose="020F0502020204030204" pitchFamily="34" charset="0"/>
                    <a:cs typeface="Arial" panose="020B0604020202020204" pitchFamily="34" charset="0"/>
                    <a:sym typeface="Arial"/>
                  </a:rPr>
                  <a:t>EFPC</a:t>
                </a:r>
              </a:p>
              <a:p>
                <a:pPr algn="ctr" defTabSz="1625519">
                  <a:buClr>
                    <a:srgbClr val="000000"/>
                  </a:buClr>
                  <a:defRPr/>
                </a:pPr>
                <a:r>
                  <a:rPr lang="pt-BR" sz="4267" b="1" dirty="0">
                    <a:solidFill>
                      <a:prstClr val="white"/>
                    </a:solidFill>
                    <a:latin typeface="Aptos Black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</p:txBody>
          </p:sp>
          <p:sp>
            <p:nvSpPr>
              <p:cNvPr id="17" name="Título 1">
                <a:extLst>
                  <a:ext uri="{FF2B5EF4-FFF2-40B4-BE49-F238E27FC236}">
                    <a16:creationId xmlns:a16="http://schemas.microsoft.com/office/drawing/2014/main" id="{79E789B0-EA7E-BCF7-A88F-99D6E21658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4001" y="1812466"/>
                <a:ext cx="2331291" cy="1838501"/>
              </a:xfr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defTabSz="1625519">
                  <a:lnSpc>
                    <a:spcPct val="80000"/>
                  </a:lnSpc>
                  <a:spcBef>
                    <a:spcPts val="800"/>
                  </a:spcBef>
                  <a:buClr>
                    <a:srgbClr val="000000"/>
                  </a:buClr>
                  <a:defRPr/>
                </a:pPr>
                <a:r>
                  <a:rPr lang="pt-BR" sz="5333" b="1" dirty="0">
                    <a:solidFill>
                      <a:srgbClr val="092F47"/>
                    </a:solidFill>
                    <a:latin typeface="Aptos Black" panose="020B0004020202020204" pitchFamily="34" charset="0"/>
                    <a:cs typeface="Arial" panose="020B0604020202020204" pitchFamily="34" charset="0"/>
                    <a:sym typeface="Arial"/>
                  </a:rPr>
                  <a:t>1.174</a:t>
                </a:r>
              </a:p>
              <a:p>
                <a:pPr algn="ctr" defTabSz="1625519">
                  <a:lnSpc>
                    <a:spcPct val="80000"/>
                  </a:lnSpc>
                  <a:spcBef>
                    <a:spcPts val="800"/>
                  </a:spcBef>
                  <a:buClr>
                    <a:srgbClr val="000000"/>
                  </a:buClr>
                  <a:defRPr/>
                </a:pPr>
                <a:r>
                  <a:rPr lang="pt-BR" sz="3200" b="1" dirty="0">
                    <a:solidFill>
                      <a:srgbClr val="076D45"/>
                    </a:solidFill>
                    <a:latin typeface="Aptos Black" panose="020B00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pt-BR" sz="3200" b="1" spc="-67" dirty="0">
                    <a:solidFill>
                      <a:srgbClr val="0E4C73"/>
                    </a:solidFill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planos </a:t>
                </a:r>
              </a:p>
              <a:p>
                <a:pPr algn="ctr" defTabSz="1625519">
                  <a:lnSpc>
                    <a:spcPct val="80000"/>
                  </a:lnSpc>
                  <a:buClr>
                    <a:srgbClr val="000000"/>
                  </a:buClr>
                  <a:defRPr/>
                </a:pPr>
                <a:r>
                  <a:rPr lang="pt-BR" sz="3200" b="1" spc="-67" dirty="0">
                    <a:solidFill>
                      <a:srgbClr val="0E4C73"/>
                    </a:solidFill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de </a:t>
                </a:r>
              </a:p>
              <a:p>
                <a:pPr algn="ctr" defTabSz="1625519">
                  <a:lnSpc>
                    <a:spcPct val="80000"/>
                  </a:lnSpc>
                  <a:buClr>
                    <a:srgbClr val="000000"/>
                  </a:buClr>
                  <a:defRPr/>
                </a:pPr>
                <a:r>
                  <a:rPr lang="pt-BR" sz="3200" b="1" spc="-67" dirty="0">
                    <a:solidFill>
                      <a:srgbClr val="0E4C73"/>
                    </a:solidFill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benefícios</a:t>
                </a:r>
              </a:p>
            </p:txBody>
          </p:sp>
          <p:sp>
            <p:nvSpPr>
              <p:cNvPr id="18" name="Título 1">
                <a:extLst>
                  <a:ext uri="{FF2B5EF4-FFF2-40B4-BE49-F238E27FC236}">
                    <a16:creationId xmlns:a16="http://schemas.microsoft.com/office/drawing/2014/main" id="{B797EDD3-4ED5-2A0A-C16E-D3EB7EE65C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5325" y="1733724"/>
                <a:ext cx="2091768" cy="1745042"/>
              </a:xfr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defTabSz="1625519">
                  <a:buClr>
                    <a:srgbClr val="000000"/>
                  </a:buClr>
                  <a:defRPr/>
                </a:pPr>
                <a:r>
                  <a:rPr lang="pt-BR" sz="3200" b="1" dirty="0">
                    <a:solidFill>
                      <a:srgbClr val="4472C4">
                        <a:lumMod val="20000"/>
                        <a:lumOff val="80000"/>
                      </a:srgbClr>
                    </a:solidFill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R$</a:t>
                </a:r>
              </a:p>
              <a:p>
                <a:pPr algn="ctr" defTabSz="1625519">
                  <a:buClr>
                    <a:srgbClr val="000000"/>
                  </a:buClr>
                  <a:defRPr/>
                </a:pPr>
                <a:r>
                  <a:rPr lang="pt-BR" sz="4800" b="1" dirty="0">
                    <a:solidFill>
                      <a:prstClr val="white"/>
                    </a:solidFill>
                    <a:latin typeface="Aptos Black" panose="020B0004020202020204" pitchFamily="34" charset="0"/>
                    <a:cs typeface="Arial" panose="020B0604020202020204" pitchFamily="34" charset="0"/>
                    <a:sym typeface="Arial"/>
                  </a:rPr>
                  <a:t>1,31</a:t>
                </a:r>
                <a:r>
                  <a:rPr lang="pt-BR" sz="3200" b="1" dirty="0">
                    <a:solidFill>
                      <a:prstClr val="white"/>
                    </a:solidFill>
                    <a:latin typeface="Aptos Black" panose="020B0004020202020204" pitchFamily="34" charset="0"/>
                    <a:cs typeface="Arial" panose="020B0604020202020204" pitchFamily="34" charset="0"/>
                    <a:sym typeface="Arial"/>
                  </a:rPr>
                  <a:t> trilhão</a:t>
                </a:r>
              </a:p>
              <a:p>
                <a:pPr algn="ctr" defTabSz="1625519">
                  <a:buClr>
                    <a:srgbClr val="000000"/>
                  </a:buClr>
                  <a:defRPr/>
                </a:pPr>
                <a:r>
                  <a:rPr lang="pt-BR" sz="3200" b="1" dirty="0">
                    <a:solidFill>
                      <a:srgbClr val="4472C4">
                        <a:lumMod val="20000"/>
                        <a:lumOff val="80000"/>
                      </a:srgbClr>
                    </a:solidFill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em ativos</a:t>
                </a:r>
              </a:p>
            </p:txBody>
          </p:sp>
        </p:grpSp>
        <p:sp>
          <p:nvSpPr>
            <p:cNvPr id="9" name="Título 1">
              <a:extLst>
                <a:ext uri="{FF2B5EF4-FFF2-40B4-BE49-F238E27FC236}">
                  <a16:creationId xmlns:a16="http://schemas.microsoft.com/office/drawing/2014/main" id="{62926BB4-5FEB-2847-31F7-D2D8619962D0}"/>
                </a:ext>
              </a:extLst>
            </p:cNvPr>
            <p:cNvSpPr txBox="1">
              <a:spLocks/>
            </p:cNvSpPr>
            <p:nvPr/>
          </p:nvSpPr>
          <p:spPr>
            <a:xfrm>
              <a:off x="7282627" y="1216180"/>
              <a:ext cx="1716259" cy="433644"/>
            </a:xfr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1625519">
                <a:lnSpc>
                  <a:spcPct val="80000"/>
                </a:lnSpc>
                <a:buClr>
                  <a:srgbClr val="000000"/>
                </a:buClr>
                <a:defRPr/>
              </a:pPr>
              <a:r>
                <a:rPr lang="pt-BR" sz="1467" b="1" dirty="0">
                  <a:solidFill>
                    <a:srgbClr val="44546A"/>
                  </a:solidFill>
                  <a:latin typeface="Aptos" panose="020B0004020202020204" pitchFamily="34" charset="0"/>
                  <a:cs typeface="Arial" panose="020B0604020202020204" pitchFamily="34" charset="0"/>
                  <a:sym typeface="Arial"/>
                </a:rPr>
                <a:t>8,1 milhões </a:t>
              </a:r>
            </a:p>
            <a:p>
              <a:pPr algn="ctr" defTabSz="1625519">
                <a:lnSpc>
                  <a:spcPct val="80000"/>
                </a:lnSpc>
                <a:buClr>
                  <a:srgbClr val="000000"/>
                </a:buClr>
                <a:defRPr/>
              </a:pPr>
              <a:r>
                <a:rPr lang="pt-BR" sz="1467" b="1" dirty="0">
                  <a:solidFill>
                    <a:srgbClr val="206894"/>
                  </a:solidFill>
                  <a:latin typeface="Aptos" panose="020B0004020202020204" pitchFamily="34" charset="0"/>
                  <a:cs typeface="Arial" panose="020B0604020202020204" pitchFamily="34" charset="0"/>
                  <a:sym typeface="Arial"/>
                </a:rPr>
                <a:t>população total </a:t>
              </a:r>
            </a:p>
          </p:txBody>
        </p:sp>
        <p:sp>
          <p:nvSpPr>
            <p:cNvPr id="11" name="Título 1">
              <a:extLst>
                <a:ext uri="{FF2B5EF4-FFF2-40B4-BE49-F238E27FC236}">
                  <a16:creationId xmlns:a16="http://schemas.microsoft.com/office/drawing/2014/main" id="{F941E145-B386-32AF-B374-885F78AD21FA}"/>
                </a:ext>
              </a:extLst>
            </p:cNvPr>
            <p:cNvSpPr txBox="1">
              <a:spLocks/>
            </p:cNvSpPr>
            <p:nvPr/>
          </p:nvSpPr>
          <p:spPr>
            <a:xfrm>
              <a:off x="7282627" y="2077943"/>
              <a:ext cx="1716259" cy="433644"/>
            </a:xfr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1625519">
                <a:lnSpc>
                  <a:spcPct val="80000"/>
                </a:lnSpc>
                <a:buClr>
                  <a:srgbClr val="000000"/>
                </a:buClr>
                <a:defRPr/>
              </a:pPr>
              <a:r>
                <a:rPr lang="pt-BR" sz="1467" b="1" dirty="0">
                  <a:solidFill>
                    <a:srgbClr val="44546A"/>
                  </a:solidFill>
                  <a:latin typeface="Aptos" panose="020B0004020202020204" pitchFamily="34" charset="0"/>
                  <a:cs typeface="Arial" panose="020B0604020202020204" pitchFamily="34" charset="0"/>
                  <a:sym typeface="Arial"/>
                </a:rPr>
                <a:t>3,9 milhões </a:t>
              </a:r>
            </a:p>
            <a:p>
              <a:pPr algn="ctr" defTabSz="1625519">
                <a:lnSpc>
                  <a:spcPct val="80000"/>
                </a:lnSpc>
                <a:buClr>
                  <a:srgbClr val="000000"/>
                </a:buClr>
                <a:defRPr/>
              </a:pPr>
              <a:r>
                <a:rPr lang="pt-BR" sz="1467" b="1" dirty="0">
                  <a:solidFill>
                    <a:srgbClr val="206894"/>
                  </a:solidFill>
                  <a:latin typeface="Aptos" panose="020B0004020202020204" pitchFamily="34" charset="0"/>
                  <a:cs typeface="Arial" panose="020B0604020202020204" pitchFamily="34" charset="0"/>
                  <a:sym typeface="Arial"/>
                </a:rPr>
                <a:t>participantes e assistidos</a:t>
              </a:r>
            </a:p>
            <a:p>
              <a:pPr algn="ctr" defTabSz="1625519">
                <a:lnSpc>
                  <a:spcPct val="80000"/>
                </a:lnSpc>
                <a:buClr>
                  <a:srgbClr val="000000"/>
                </a:buClr>
                <a:defRPr/>
              </a:pPr>
              <a:endParaRPr lang="pt-BR" sz="1467" b="1" dirty="0">
                <a:solidFill>
                  <a:srgbClr val="44546A"/>
                </a:solidFill>
                <a:latin typeface="Aptos" panose="020B00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Título 1">
              <a:extLst>
                <a:ext uri="{FF2B5EF4-FFF2-40B4-BE49-F238E27FC236}">
                  <a16:creationId xmlns:a16="http://schemas.microsoft.com/office/drawing/2014/main" id="{E678810D-165C-CBC2-4013-7E0DFC332F9C}"/>
                </a:ext>
              </a:extLst>
            </p:cNvPr>
            <p:cNvSpPr txBox="1">
              <a:spLocks/>
            </p:cNvSpPr>
            <p:nvPr/>
          </p:nvSpPr>
          <p:spPr>
            <a:xfrm>
              <a:off x="7282627" y="3045123"/>
              <a:ext cx="1716259" cy="433644"/>
            </a:xfr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1625519">
                <a:lnSpc>
                  <a:spcPct val="80000"/>
                </a:lnSpc>
                <a:buClr>
                  <a:srgbClr val="000000"/>
                </a:buClr>
                <a:defRPr/>
              </a:pPr>
              <a:r>
                <a:rPr lang="pt-BR" sz="1467" b="1" dirty="0">
                  <a:solidFill>
                    <a:srgbClr val="44546A"/>
                  </a:solidFill>
                  <a:latin typeface="Aptos" panose="020B0004020202020204" pitchFamily="34" charset="0"/>
                  <a:cs typeface="Arial" panose="020B0604020202020204" pitchFamily="34" charset="0"/>
                  <a:sym typeface="Arial"/>
                </a:rPr>
                <a:t>4,2 milhões </a:t>
              </a:r>
            </a:p>
            <a:p>
              <a:pPr algn="ctr" defTabSz="1625519">
                <a:lnSpc>
                  <a:spcPct val="80000"/>
                </a:lnSpc>
                <a:buClr>
                  <a:srgbClr val="000000"/>
                </a:buClr>
                <a:defRPr/>
              </a:pPr>
              <a:r>
                <a:rPr lang="pt-BR" sz="1467" b="1" dirty="0">
                  <a:solidFill>
                    <a:srgbClr val="206894"/>
                  </a:solidFill>
                  <a:latin typeface="Aptos" panose="020B0004020202020204" pitchFamily="34" charset="0"/>
                  <a:cs typeface="Arial" panose="020B0604020202020204" pitchFamily="34" charset="0"/>
                  <a:sym typeface="Arial"/>
                </a:rPr>
                <a:t>designados</a:t>
              </a:r>
            </a:p>
            <a:p>
              <a:pPr defTabSz="1625519">
                <a:lnSpc>
                  <a:spcPct val="80000"/>
                </a:lnSpc>
                <a:buClr>
                  <a:srgbClr val="000000"/>
                </a:buClr>
                <a:defRPr/>
              </a:pPr>
              <a:endParaRPr lang="pt-BR" sz="1467" b="1" dirty="0">
                <a:solidFill>
                  <a:srgbClr val="44546A"/>
                </a:solidFill>
                <a:latin typeface="Aptos" panose="020B00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Título 1">
              <a:extLst>
                <a:ext uri="{FF2B5EF4-FFF2-40B4-BE49-F238E27FC236}">
                  <a16:creationId xmlns:a16="http://schemas.microsoft.com/office/drawing/2014/main" id="{368FCB67-A842-367A-9731-1D6011C08946}"/>
                </a:ext>
              </a:extLst>
            </p:cNvPr>
            <p:cNvSpPr txBox="1">
              <a:spLocks/>
            </p:cNvSpPr>
            <p:nvPr/>
          </p:nvSpPr>
          <p:spPr>
            <a:xfrm>
              <a:off x="7282627" y="3868343"/>
              <a:ext cx="1716259" cy="715694"/>
            </a:xfr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1625519">
                <a:lnSpc>
                  <a:spcPct val="80000"/>
                </a:lnSpc>
                <a:buClr>
                  <a:srgbClr val="000000"/>
                </a:buClr>
                <a:defRPr/>
              </a:pPr>
              <a:r>
                <a:rPr lang="pt-BR" sz="1467" b="1" dirty="0">
                  <a:solidFill>
                    <a:srgbClr val="44546A"/>
                  </a:solidFill>
                  <a:latin typeface="Aptos" panose="020B0004020202020204" pitchFamily="34" charset="0"/>
                  <a:cs typeface="Arial" panose="020B0604020202020204" pitchFamily="34" charset="0"/>
                  <a:sym typeface="Arial"/>
                </a:rPr>
                <a:t>4.193* </a:t>
              </a:r>
            </a:p>
            <a:p>
              <a:pPr algn="ctr" defTabSz="1625519">
                <a:lnSpc>
                  <a:spcPct val="80000"/>
                </a:lnSpc>
                <a:buClr>
                  <a:srgbClr val="000000"/>
                </a:buClr>
                <a:defRPr/>
              </a:pPr>
              <a:r>
                <a:rPr lang="pt-BR" sz="1467" b="1" dirty="0">
                  <a:solidFill>
                    <a:srgbClr val="206894"/>
                  </a:solidFill>
                  <a:latin typeface="Aptos" panose="020B0004020202020204" pitchFamily="34" charset="0"/>
                  <a:cs typeface="Arial" panose="020B0604020202020204" pitchFamily="34" charset="0"/>
                  <a:sym typeface="Arial"/>
                </a:rPr>
                <a:t>patrocinadores </a:t>
              </a:r>
            </a:p>
            <a:p>
              <a:pPr algn="ctr" defTabSz="1625519">
                <a:lnSpc>
                  <a:spcPct val="80000"/>
                </a:lnSpc>
                <a:buClr>
                  <a:srgbClr val="000000"/>
                </a:buClr>
                <a:defRPr/>
              </a:pPr>
              <a:r>
                <a:rPr lang="pt-BR" sz="1467" b="1" dirty="0">
                  <a:solidFill>
                    <a:srgbClr val="206894"/>
                  </a:solidFill>
                  <a:latin typeface="Aptos" panose="020B0004020202020204" pitchFamily="34" charset="0"/>
                  <a:cs typeface="Arial" panose="020B0604020202020204" pitchFamily="34" charset="0"/>
                  <a:sym typeface="Arial"/>
                </a:rPr>
                <a:t>e instituidores</a:t>
              </a:r>
            </a:p>
          </p:txBody>
        </p:sp>
      </p:grpSp>
      <p:sp>
        <p:nvSpPr>
          <p:cNvPr id="19" name="Elipse 18">
            <a:extLst>
              <a:ext uri="{FF2B5EF4-FFF2-40B4-BE49-F238E27FC236}">
                <a16:creationId xmlns:a16="http://schemas.microsoft.com/office/drawing/2014/main" id="{D6C32E55-A3D9-9072-A9D5-783316A835DA}"/>
              </a:ext>
            </a:extLst>
          </p:cNvPr>
          <p:cNvSpPr/>
          <p:nvPr/>
        </p:nvSpPr>
        <p:spPr>
          <a:xfrm>
            <a:off x="8308481" y="1031936"/>
            <a:ext cx="1981823" cy="99542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pt-BR" sz="1867" kern="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BDC1FD7-106D-9D0E-3DC8-80AE683A4D9B}"/>
              </a:ext>
            </a:extLst>
          </p:cNvPr>
          <p:cNvSpPr txBox="1"/>
          <p:nvPr/>
        </p:nvSpPr>
        <p:spPr>
          <a:xfrm>
            <a:off x="10067748" y="2027365"/>
            <a:ext cx="7723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pt-BR" sz="1400" b="1" i="1" kern="0" dirty="0">
                <a:solidFill>
                  <a:srgbClr val="000000"/>
                </a:solidFill>
                <a:latin typeface="Aptos Light" panose="020B0004020202020204" pitchFamily="34" charset="0"/>
                <a:cs typeface="Arial"/>
                <a:sym typeface="Arial"/>
              </a:rPr>
              <a:t>Classe média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49AB44DE-2756-22F3-C6A6-8C12BEB76828}"/>
              </a:ext>
            </a:extLst>
          </p:cNvPr>
          <p:cNvCxnSpPr/>
          <p:nvPr/>
        </p:nvCxnSpPr>
        <p:spPr>
          <a:xfrm>
            <a:off x="10098114" y="1808102"/>
            <a:ext cx="239855" cy="180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B58C6B7-D3AD-FD98-CC6A-80791BCB5DA5}"/>
              </a:ext>
            </a:extLst>
          </p:cNvPr>
          <p:cNvSpPr txBox="1"/>
          <p:nvPr/>
        </p:nvSpPr>
        <p:spPr>
          <a:xfrm>
            <a:off x="3358213" y="5069992"/>
            <a:ext cx="5620099" cy="95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pt-BR" sz="1867" i="1" u="sng" kern="0" dirty="0">
                <a:solidFill>
                  <a:srgbClr val="000000"/>
                </a:solidFill>
                <a:latin typeface="Aptos Light" panose="020B0004020202020204" pitchFamily="34" charset="0"/>
                <a:cs typeface="Arial"/>
                <a:sym typeface="Arial"/>
              </a:rPr>
              <a:t>Valor  médio do benefício mensal:</a:t>
            </a:r>
          </a:p>
          <a:p>
            <a:pPr marL="304792" indent="-304792" defTabSz="1219170">
              <a:buClr>
                <a:srgbClr val="000000"/>
              </a:buClr>
              <a:buFont typeface="Arial"/>
              <a:buAutoNum type="arabicPeriod"/>
              <a:defRPr/>
            </a:pPr>
            <a:r>
              <a:rPr lang="pt-BR" sz="1867" i="1" kern="0" dirty="0">
                <a:solidFill>
                  <a:srgbClr val="000000"/>
                </a:solidFill>
                <a:latin typeface="Aptos Light" panose="020B0004020202020204" pitchFamily="34" charset="0"/>
                <a:cs typeface="Arial"/>
                <a:sym typeface="Arial"/>
              </a:rPr>
              <a:t>Aposentadorias.......................R$ 7.177,00</a:t>
            </a:r>
          </a:p>
          <a:p>
            <a:pPr marL="304792" indent="-304792" defTabSz="1219170">
              <a:buClr>
                <a:srgbClr val="000000"/>
              </a:buClr>
              <a:buFont typeface="Arial"/>
              <a:buAutoNum type="arabicPeriod"/>
              <a:defRPr/>
            </a:pPr>
            <a:r>
              <a:rPr lang="pt-BR" sz="1867" i="1" kern="0" dirty="0">
                <a:solidFill>
                  <a:srgbClr val="000000"/>
                </a:solidFill>
                <a:latin typeface="Aptos Light" panose="020B0004020202020204" pitchFamily="34" charset="0"/>
                <a:cs typeface="Arial"/>
                <a:sym typeface="Arial"/>
              </a:rPr>
              <a:t>Pensões.................................R$ 4.002,00</a:t>
            </a:r>
          </a:p>
        </p:txBody>
      </p:sp>
      <p:sp>
        <p:nvSpPr>
          <p:cNvPr id="23" name="Título 4">
            <a:extLst>
              <a:ext uri="{FF2B5EF4-FFF2-40B4-BE49-F238E27FC236}">
                <a16:creationId xmlns:a16="http://schemas.microsoft.com/office/drawing/2014/main" id="{8DC5ADA7-81E8-DF39-A250-8E56DAD483E2}"/>
              </a:ext>
            </a:extLst>
          </p:cNvPr>
          <p:cNvSpPr txBox="1">
            <a:spLocks/>
          </p:cNvSpPr>
          <p:nvPr/>
        </p:nvSpPr>
        <p:spPr>
          <a:xfrm>
            <a:off x="101600" y="1"/>
            <a:ext cx="11887200" cy="847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sym typeface="Arial"/>
              </a:rPr>
              <a:t>PANORAMA – PREVIDÊNCIA COMPLEMENTAR FECHADA</a:t>
            </a:r>
          </a:p>
        </p:txBody>
      </p:sp>
    </p:spTree>
    <p:extLst>
      <p:ext uri="{BB962C8B-B14F-4D97-AF65-F5344CB8AC3E}">
        <p14:creationId xmlns:p14="http://schemas.microsoft.com/office/powerpoint/2010/main" val="2583852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F78C150B-C6A5-3A61-1C6B-7EBDD7B27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1450D8B-0394-EC2A-7382-3AD50B7BA40E}"/>
              </a:ext>
            </a:extLst>
          </p:cNvPr>
          <p:cNvSpPr txBox="1"/>
          <p:nvPr/>
        </p:nvSpPr>
        <p:spPr>
          <a:xfrm>
            <a:off x="11755225" y="6330514"/>
            <a:ext cx="360891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13CF-6D9D-A953-50F9-F7AAFBB8D3C7}"/>
              </a:ext>
            </a:extLst>
          </p:cNvPr>
          <p:cNvSpPr txBox="1">
            <a:spLocks/>
          </p:cNvSpPr>
          <p:nvPr/>
        </p:nvSpPr>
        <p:spPr>
          <a:xfrm>
            <a:off x="1420305" y="657099"/>
            <a:ext cx="9068586" cy="307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ea typeface="Petrona Bold" pitchFamily="34" charset="-122"/>
                <a:cs typeface="+mj-cs"/>
              </a:rPr>
              <a:t>Gráfico 1 – Distribuição entre TPF e OC/Operações Compromissadas Planos </a:t>
            </a:r>
            <a:r>
              <a:rPr lang="pt-BR" sz="1800" b="1" dirty="0">
                <a:solidFill>
                  <a:srgbClr val="093C92"/>
                </a:solidFill>
                <a:ea typeface="Petrona Bold" pitchFamily="34" charset="-122"/>
              </a:rPr>
              <a:t>CV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ea typeface="Petrona Bold" pitchFamily="34" charset="-122"/>
                <a:cs typeface="+mj-cs"/>
              </a:rPr>
              <a:t> – dez/2024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3D9A5-4841-2693-79ED-AE84DBFE0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33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C69932-E26F-93BF-DA9C-411437613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98" y="964551"/>
            <a:ext cx="8820000" cy="487064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91A6D82-3977-7E18-D259-B00E1E9E4439}"/>
              </a:ext>
            </a:extLst>
          </p:cNvPr>
          <p:cNvSpPr txBox="1"/>
          <p:nvPr/>
        </p:nvSpPr>
        <p:spPr>
          <a:xfrm>
            <a:off x="1624553" y="5745038"/>
            <a:ext cx="6096000" cy="32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Fonte/Elaboração: PREVIC.</a:t>
            </a:r>
            <a:endParaRPr lang="pt-BR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30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53A1A5A3-B987-2EF4-E75C-737F3BFAE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500BD88-F6FF-C264-35B3-0A14F6743FF7}"/>
              </a:ext>
            </a:extLst>
          </p:cNvPr>
          <p:cNvSpPr/>
          <p:nvPr/>
        </p:nvSpPr>
        <p:spPr>
          <a:xfrm>
            <a:off x="1367073" y="5599480"/>
            <a:ext cx="9116839" cy="434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B5CE3A21-8381-F27D-A4E5-CECA60358234}"/>
              </a:ext>
            </a:extLst>
          </p:cNvPr>
          <p:cNvSpPr txBox="1">
            <a:spLocks/>
          </p:cNvSpPr>
          <p:nvPr/>
        </p:nvSpPr>
        <p:spPr>
          <a:xfrm>
            <a:off x="568396" y="1258520"/>
            <a:ext cx="10087534" cy="496012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/>
            <a:endParaRPr lang="pt-BR" sz="32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Contexto</a:t>
            </a: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Investimentos e ASG</a:t>
            </a: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lvl="0" indent="-609585" fontAlgn="auto">
              <a:lnSpc>
                <a:spcPct val="110000"/>
              </a:lnSpc>
              <a:buClr>
                <a:srgbClr val="25406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Resolução CMN nº 4.994/22, atualizada pela 5.202/25</a:t>
            </a: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  <a:defRPr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Resolução CNPC nº 61/2024</a:t>
            </a: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  <a:defRPr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  <a:defRPr/>
            </a:pPr>
            <a:r>
              <a:rPr lang="pt-BR" sz="3800" b="1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Considerações Finais </a:t>
            </a:r>
          </a:p>
          <a:p>
            <a:pPr marL="761981" indent="-609585">
              <a:buFont typeface="Wingdings" panose="05000000000000000000" pitchFamily="2" charset="2"/>
              <a:buChar char="ü"/>
              <a:defRPr/>
            </a:pPr>
            <a:endParaRPr lang="pt-BR" sz="3800" dirty="0">
              <a:solidFill>
                <a:srgbClr val="20212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buFont typeface="+mj-lt"/>
              <a:buAutoNum type="arabicPeriod"/>
            </a:pPr>
            <a:endParaRPr lang="pt-BR" sz="3200" kern="1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t-BR" sz="32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t-BR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t-BR" sz="3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415C3B-889E-ACE4-D4CB-8FB10BC829DD}"/>
              </a:ext>
            </a:extLst>
          </p:cNvPr>
          <p:cNvSpPr txBox="1"/>
          <p:nvPr/>
        </p:nvSpPr>
        <p:spPr>
          <a:xfrm>
            <a:off x="903515" y="639355"/>
            <a:ext cx="844335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733" b="1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Sumário</a:t>
            </a:r>
            <a:endParaRPr lang="pt-BR" sz="2400" b="1" dirty="0">
              <a:solidFill>
                <a:srgbClr val="25406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84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BEF923E3-7774-3AEE-88D8-48562BB98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3CE5D2D-B0D2-9D58-C919-15EC5101ACA9}"/>
              </a:ext>
            </a:extLst>
          </p:cNvPr>
          <p:cNvSpPr txBox="1"/>
          <p:nvPr/>
        </p:nvSpPr>
        <p:spPr>
          <a:xfrm>
            <a:off x="11734800" y="6330514"/>
            <a:ext cx="381316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D8A9FF-485B-0A3C-4431-73532E3BAA19}"/>
              </a:ext>
            </a:extLst>
          </p:cNvPr>
          <p:cNvSpPr txBox="1">
            <a:spLocks/>
          </p:cNvSpPr>
          <p:nvPr/>
        </p:nvSpPr>
        <p:spPr>
          <a:xfrm>
            <a:off x="162232" y="250062"/>
            <a:ext cx="11572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</a:rPr>
              <a:t>Oportunidades de aperfeiçoamento para o Sistema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47E56DC-26D7-7112-9CA2-DF4C1B63A2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103979"/>
              </p:ext>
            </p:extLst>
          </p:nvPr>
        </p:nvGraphicFramePr>
        <p:xfrm>
          <a:off x="521109" y="1393722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3838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2F32672D-720C-D1A6-4F39-2073237A0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85D39CC-EF66-9F59-C0FD-6353D673C154}"/>
              </a:ext>
            </a:extLst>
          </p:cNvPr>
          <p:cNvSpPr txBox="1"/>
          <p:nvPr/>
        </p:nvSpPr>
        <p:spPr>
          <a:xfrm>
            <a:off x="11689237" y="6330514"/>
            <a:ext cx="426879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BCEA8-68A5-04C1-2D56-5CC4AF5BD444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latin typeface="Petrona Bold" pitchFamily="34" charset="0"/>
                <a:ea typeface="Petrona Bold" pitchFamily="34" charset="-122"/>
                <a:cs typeface="+mj-cs"/>
              </a:rPr>
              <a:t>Considerações Finais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6149734-A43A-D25D-CFC6-64D4A96D9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526868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6651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8330EB-BFE6-BFC9-B4EF-07DFB08C0940}"/>
              </a:ext>
            </a:extLst>
          </p:cNvPr>
          <p:cNvSpPr txBox="1"/>
          <p:nvPr/>
        </p:nvSpPr>
        <p:spPr>
          <a:xfrm>
            <a:off x="1865116" y="3026879"/>
            <a:ext cx="3402591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0748">
              <a:buClr>
                <a:srgbClr val="000000"/>
              </a:buClr>
            </a:pPr>
            <a:r>
              <a:rPr lang="pt-BR" sz="4720" b="1" kern="0" dirty="0">
                <a:solidFill>
                  <a:srgbClr val="093C92"/>
                </a:solidFill>
                <a:latin typeface="Source Sans Pro" panose="020B0503030403020204" pitchFamily="34" charset="0"/>
                <a:cs typeface="Arial"/>
                <a:sym typeface="Arial"/>
              </a:rPr>
              <a:t>Obrigado!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256" y="1507323"/>
            <a:ext cx="754527" cy="81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6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9878C586-6017-E27D-9B93-3C081E79D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705AAB-E736-E0E6-B6B3-0A1975311D6E}"/>
              </a:ext>
            </a:extLst>
          </p:cNvPr>
          <p:cNvSpPr txBox="1"/>
          <p:nvPr/>
        </p:nvSpPr>
        <p:spPr>
          <a:xfrm>
            <a:off x="11826954" y="6330514"/>
            <a:ext cx="289162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46779-7167-E7AB-226A-A6B8B55D330A}"/>
              </a:ext>
            </a:extLst>
          </p:cNvPr>
          <p:cNvSpPr txBox="1">
            <a:spLocks/>
          </p:cNvSpPr>
          <p:nvPr/>
        </p:nvSpPr>
        <p:spPr>
          <a:xfrm>
            <a:off x="4581426" y="274638"/>
            <a:ext cx="70009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</a:rPr>
              <a:t>Estratégia da Previc</a:t>
            </a:r>
          </a:p>
        </p:txBody>
      </p:sp>
      <p:pic>
        <p:nvPicPr>
          <p:cNvPr id="6" name="Imagem 5" descr="Uma imagem contendo edifício, relógio, mesa, espelho&#10;&#10;O conteúdo gerado por IA pode estar incorreto.">
            <a:extLst>
              <a:ext uri="{FF2B5EF4-FFF2-40B4-BE49-F238E27FC236}">
                <a16:creationId xmlns:a16="http://schemas.microsoft.com/office/drawing/2014/main" id="{AE9C77D5-06AB-CB06-F0FB-6475AE208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768"/>
            <a:ext cx="4279769" cy="6137932"/>
          </a:xfrm>
          <a:prstGeom prst="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01B09DD-2995-A258-493B-837CB309D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463088"/>
              </p:ext>
            </p:extLst>
          </p:nvPr>
        </p:nvGraphicFramePr>
        <p:xfrm>
          <a:off x="4487158" y="1345677"/>
          <a:ext cx="709524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0012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7524F124-086B-2E10-1F29-35556C1EE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495B701-F961-9854-D074-DA63261911A9}"/>
              </a:ext>
            </a:extLst>
          </p:cNvPr>
          <p:cNvSpPr txBox="1"/>
          <p:nvPr/>
        </p:nvSpPr>
        <p:spPr>
          <a:xfrm>
            <a:off x="11826954" y="6330514"/>
            <a:ext cx="289162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7F0C107-CD0F-41F7-A5B8-A5C8432B3C32}" type="slidenum">
              <a:rPr lang="pt-BR" sz="1167" noProof="0" smtClean="0">
                <a:solidFill>
                  <a:schemeClr val="bg1"/>
                </a:solidFill>
              </a:rPr>
              <a:t>5</a:t>
            </a:fld>
            <a:endParaRPr lang="pt-BR" sz="1167" noProof="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C831D1-2930-39E5-B396-B93648DA62AA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838"/>
              </a:lnSpc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pt-BR" sz="3879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sym typeface="Arial"/>
              </a:rPr>
              <a:t>Desafios Regulatórios na Resolução PREVIC nº 23/2023</a:t>
            </a:r>
          </a:p>
        </p:txBody>
      </p:sp>
      <p:sp>
        <p:nvSpPr>
          <p:cNvPr id="2" name="Shape 1">
            <a:extLst>
              <a:ext uri="{FF2B5EF4-FFF2-40B4-BE49-F238E27FC236}">
                <a16:creationId xmlns:a16="http://schemas.microsoft.com/office/drawing/2014/main" id="{4BC11F81-BE56-7ABC-A4D1-CD65034F7BD6}"/>
              </a:ext>
            </a:extLst>
          </p:cNvPr>
          <p:cNvSpPr/>
          <p:nvPr/>
        </p:nvSpPr>
        <p:spPr>
          <a:xfrm>
            <a:off x="272173" y="1417638"/>
            <a:ext cx="5400000" cy="1322189"/>
          </a:xfrm>
          <a:prstGeom prst="roundRect">
            <a:avLst>
              <a:gd name="adj" fmla="val 7205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91ED5F6F-A1CC-DCD2-DBA8-5B52C1939630}"/>
              </a:ext>
            </a:extLst>
          </p:cNvPr>
          <p:cNvSpPr/>
          <p:nvPr/>
        </p:nvSpPr>
        <p:spPr>
          <a:xfrm>
            <a:off x="443762" y="1652072"/>
            <a:ext cx="34716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206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Avaliação de Impacto ASG e Riscos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819C9B10-996F-582D-6C4C-3B67A7FD35B9}"/>
              </a:ext>
            </a:extLst>
          </p:cNvPr>
          <p:cNvSpPr/>
          <p:nvPr/>
        </p:nvSpPr>
        <p:spPr>
          <a:xfrm>
            <a:off x="443762" y="2142490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Regras práticas e segmentadas. Fortalecimento entre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análise de risco, ASG e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diligência.</a:t>
            </a:r>
            <a:endParaRPr lang="en-US" sz="1750" dirty="0">
              <a:solidFill>
                <a:srgbClr val="002060"/>
              </a:solidFill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>
              <a:solidFill>
                <a:srgbClr val="002060"/>
              </a:solidFill>
            </a:endParaRPr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F639EB2F-4748-C58C-F765-4EF6D2218562}"/>
              </a:ext>
            </a:extLst>
          </p:cNvPr>
          <p:cNvSpPr/>
          <p:nvPr/>
        </p:nvSpPr>
        <p:spPr>
          <a:xfrm>
            <a:off x="6072445" y="1417638"/>
            <a:ext cx="5400000" cy="1322189"/>
          </a:xfrm>
          <a:prstGeom prst="roundRect">
            <a:avLst>
              <a:gd name="adj" fmla="val 7205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A949CA25-8440-4E2B-5F3A-A2EAB447811D}"/>
              </a:ext>
            </a:extLst>
          </p:cNvPr>
          <p:cNvSpPr/>
          <p:nvPr/>
        </p:nvSpPr>
        <p:spPr>
          <a:xfrm>
            <a:off x="6314219" y="1652072"/>
            <a:ext cx="39539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206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Glossário de Termos Técnicos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F93B148C-0CF4-9DF3-C54B-2E22921142DA}"/>
              </a:ext>
            </a:extLst>
          </p:cNvPr>
          <p:cNvSpPr/>
          <p:nvPr/>
        </p:nvSpPr>
        <p:spPr>
          <a:xfrm>
            <a:off x="6314219" y="2142490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Padronização para clareza normativa.</a:t>
            </a:r>
            <a:endParaRPr lang="en-US" sz="1750" dirty="0">
              <a:solidFill>
                <a:srgbClr val="002060"/>
              </a:solidFill>
            </a:endParaRPr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E32E39FE-0C96-B0EB-1081-BC84837C1D84}"/>
              </a:ext>
            </a:extLst>
          </p:cNvPr>
          <p:cNvSpPr/>
          <p:nvPr/>
        </p:nvSpPr>
        <p:spPr>
          <a:xfrm>
            <a:off x="272173" y="2966641"/>
            <a:ext cx="5400000" cy="1322189"/>
          </a:xfrm>
          <a:prstGeom prst="roundRect">
            <a:avLst>
              <a:gd name="adj" fmla="val 7205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7B645456-3640-33AA-21E9-FE6B1DE1A750}"/>
              </a:ext>
            </a:extLst>
          </p:cNvPr>
          <p:cNvSpPr/>
          <p:nvPr/>
        </p:nvSpPr>
        <p:spPr>
          <a:xfrm>
            <a:off x="443762" y="3201075"/>
            <a:ext cx="30796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206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Planificação Contábil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EE3EAC24-FB3A-C41B-BADA-86ACA32A0D02}"/>
              </a:ext>
            </a:extLst>
          </p:cNvPr>
          <p:cNvSpPr/>
          <p:nvPr/>
        </p:nvSpPr>
        <p:spPr>
          <a:xfrm>
            <a:off x="443762" y="3561019"/>
            <a:ext cx="5939195" cy="733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Adaptação à normativos CNPC e CMN.</a:t>
            </a:r>
            <a:endParaRPr lang="en-US" sz="1750" dirty="0">
              <a:solidFill>
                <a:srgbClr val="002060"/>
              </a:solidFill>
            </a:endParaRPr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33B5710F-0A4C-98A7-CDED-F974BB29DC8E}"/>
              </a:ext>
            </a:extLst>
          </p:cNvPr>
          <p:cNvSpPr/>
          <p:nvPr/>
        </p:nvSpPr>
        <p:spPr>
          <a:xfrm>
            <a:off x="6072445" y="2966641"/>
            <a:ext cx="5400000" cy="1322189"/>
          </a:xfrm>
          <a:prstGeom prst="roundRect">
            <a:avLst>
              <a:gd name="adj" fmla="val 7205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2355161D-8F65-8B42-022D-2C420450DB55}"/>
              </a:ext>
            </a:extLst>
          </p:cNvPr>
          <p:cNvSpPr/>
          <p:nvPr/>
        </p:nvSpPr>
        <p:spPr>
          <a:xfrm>
            <a:off x="6314219" y="3186100"/>
            <a:ext cx="33174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206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Modelo de Segmentação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51F11954-F3E2-5E28-E91F-0B01E968159E}"/>
              </a:ext>
            </a:extLst>
          </p:cNvPr>
          <p:cNvSpPr/>
          <p:nvPr/>
        </p:nvSpPr>
        <p:spPr>
          <a:xfrm>
            <a:off x="6314219" y="3676519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Aprimoramento para percepção de risco real.</a:t>
            </a:r>
            <a:endParaRPr lang="en-US" sz="1750" dirty="0">
              <a:solidFill>
                <a:srgbClr val="002060"/>
              </a:solidFill>
            </a:endParaRPr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92F8BE7C-67F8-BE26-AC1E-BF4BE2D2DC72}"/>
              </a:ext>
            </a:extLst>
          </p:cNvPr>
          <p:cNvSpPr/>
          <p:nvPr/>
        </p:nvSpPr>
        <p:spPr>
          <a:xfrm>
            <a:off x="272173" y="4515644"/>
            <a:ext cx="5400000" cy="1322189"/>
          </a:xfrm>
          <a:prstGeom prst="roundRect">
            <a:avLst>
              <a:gd name="adj" fmla="val 7205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 14">
            <a:extLst>
              <a:ext uri="{FF2B5EF4-FFF2-40B4-BE49-F238E27FC236}">
                <a16:creationId xmlns:a16="http://schemas.microsoft.com/office/drawing/2014/main" id="{8C63767C-DE71-14F6-6DE3-D6A638C890A5}"/>
              </a:ext>
            </a:extLst>
          </p:cNvPr>
          <p:cNvSpPr/>
          <p:nvPr/>
        </p:nvSpPr>
        <p:spPr>
          <a:xfrm>
            <a:off x="443762" y="47500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206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Proibição FIP - Comitês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4D125CFD-2E24-0C8A-2EF3-5478C47ECEF2}"/>
              </a:ext>
            </a:extLst>
          </p:cNvPr>
          <p:cNvSpPr/>
          <p:nvPr/>
        </p:nvSpPr>
        <p:spPr>
          <a:xfrm>
            <a:off x="443763" y="5175932"/>
            <a:ext cx="4316774" cy="818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Regulamentar proibição de participação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em Comitês de Investimentos.</a:t>
            </a:r>
            <a:endParaRPr lang="en-US" sz="1750" dirty="0">
              <a:solidFill>
                <a:srgbClr val="002060"/>
              </a:solidFill>
            </a:endParaRPr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BE8E6A2D-C56E-8189-A36E-B06F15D07EBA}"/>
              </a:ext>
            </a:extLst>
          </p:cNvPr>
          <p:cNvSpPr/>
          <p:nvPr/>
        </p:nvSpPr>
        <p:spPr>
          <a:xfrm>
            <a:off x="6072445" y="4515644"/>
            <a:ext cx="5400000" cy="1322189"/>
          </a:xfrm>
          <a:prstGeom prst="roundRect">
            <a:avLst>
              <a:gd name="adj" fmla="val 7205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6A17D383-B527-3FF2-59C3-F8AB46CA60BE}"/>
              </a:ext>
            </a:extLst>
          </p:cNvPr>
          <p:cNvSpPr/>
          <p:nvPr/>
        </p:nvSpPr>
        <p:spPr>
          <a:xfrm>
            <a:off x="6314219" y="47351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206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Novos Ativos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22" name="Text 18">
            <a:extLst>
              <a:ext uri="{FF2B5EF4-FFF2-40B4-BE49-F238E27FC236}">
                <a16:creationId xmlns:a16="http://schemas.microsoft.com/office/drawing/2014/main" id="{CD97E8B1-9805-B3B3-54F9-64B18658DCBF}"/>
              </a:ext>
            </a:extLst>
          </p:cNvPr>
          <p:cNvSpPr/>
          <p:nvPr/>
        </p:nvSpPr>
        <p:spPr>
          <a:xfrm>
            <a:off x="6314219" y="5225522"/>
            <a:ext cx="479407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00206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Requisitos mínimos de avaliação e planificação.</a:t>
            </a:r>
            <a:endParaRPr lang="en-US" sz="1750" dirty="0">
              <a:solidFill>
                <a:srgbClr val="002060"/>
              </a:solidFill>
            </a:endParaRPr>
          </a:p>
        </p:txBody>
      </p:sp>
      <p:pic>
        <p:nvPicPr>
          <p:cNvPr id="23" name="Gráfico 22" descr="Marca de seleção com preenchimento sólido">
            <a:extLst>
              <a:ext uri="{FF2B5EF4-FFF2-40B4-BE49-F238E27FC236}">
                <a16:creationId xmlns:a16="http://schemas.microsoft.com/office/drawing/2014/main" id="{05BB3888-EB7C-2746-C21D-019B7233B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3970" y="1854490"/>
            <a:ext cx="432000" cy="432000"/>
          </a:xfrm>
          <a:prstGeom prst="rect">
            <a:avLst/>
          </a:prstGeom>
        </p:spPr>
      </p:pic>
      <p:pic>
        <p:nvPicPr>
          <p:cNvPr id="24" name="Gráfico 23" descr="Marca de seleção com preenchimento sólido">
            <a:extLst>
              <a:ext uri="{FF2B5EF4-FFF2-40B4-BE49-F238E27FC236}">
                <a16:creationId xmlns:a16="http://schemas.microsoft.com/office/drawing/2014/main" id="{0502F7D4-D78F-A4D5-320D-F7C5BEB85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8309" y="3388519"/>
            <a:ext cx="432000" cy="432000"/>
          </a:xfrm>
          <a:prstGeom prst="rect">
            <a:avLst/>
          </a:prstGeom>
        </p:spPr>
      </p:pic>
      <p:pic>
        <p:nvPicPr>
          <p:cNvPr id="25" name="Gráfico 24" descr="Marca de seleção com preenchimento sólido">
            <a:extLst>
              <a:ext uri="{FF2B5EF4-FFF2-40B4-BE49-F238E27FC236}">
                <a16:creationId xmlns:a16="http://schemas.microsoft.com/office/drawing/2014/main" id="{7E1BD8E5-0A17-FCD2-1C63-8427B2CF7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8309" y="4888738"/>
            <a:ext cx="432000" cy="432000"/>
          </a:xfrm>
          <a:prstGeom prst="rect">
            <a:avLst/>
          </a:prstGeom>
        </p:spPr>
      </p:pic>
      <p:pic>
        <p:nvPicPr>
          <p:cNvPr id="26" name="Gráfico 25" descr="Marca de seleção com preenchimento sólido">
            <a:extLst>
              <a:ext uri="{FF2B5EF4-FFF2-40B4-BE49-F238E27FC236}">
                <a16:creationId xmlns:a16="http://schemas.microsoft.com/office/drawing/2014/main" id="{D6B63AB1-1E1C-620B-801D-6C7F3799E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0296" y="3388519"/>
            <a:ext cx="432000" cy="432000"/>
          </a:xfrm>
          <a:prstGeom prst="rect">
            <a:avLst/>
          </a:prstGeom>
        </p:spPr>
      </p:pic>
      <p:pic>
        <p:nvPicPr>
          <p:cNvPr id="27" name="Gráfico 26" descr="Marca de seleção com preenchimento sólido">
            <a:extLst>
              <a:ext uri="{FF2B5EF4-FFF2-40B4-BE49-F238E27FC236}">
                <a16:creationId xmlns:a16="http://schemas.microsoft.com/office/drawing/2014/main" id="{0048A1A3-7284-B0A7-4997-CAC66F51F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0296" y="1786446"/>
            <a:ext cx="432000" cy="432000"/>
          </a:xfrm>
          <a:prstGeom prst="rect">
            <a:avLst/>
          </a:prstGeom>
        </p:spPr>
      </p:pic>
      <p:pic>
        <p:nvPicPr>
          <p:cNvPr id="28" name="Gráfico 27" descr="Marca de seleção com preenchimento sólido">
            <a:extLst>
              <a:ext uri="{FF2B5EF4-FFF2-40B4-BE49-F238E27FC236}">
                <a16:creationId xmlns:a16="http://schemas.microsoft.com/office/drawing/2014/main" id="{7C046544-35C3-E85E-0A60-2CF4094A7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0296" y="4801433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6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5395A713-0699-08A4-C2CF-9307F4B68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F9FFBF3-0449-0365-3E84-928AA29F5477}"/>
              </a:ext>
            </a:extLst>
          </p:cNvPr>
          <p:cNvSpPr/>
          <p:nvPr/>
        </p:nvSpPr>
        <p:spPr>
          <a:xfrm>
            <a:off x="1367073" y="2688879"/>
            <a:ext cx="8990091" cy="434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F4A096C8-EBAC-3C87-7338-6C02E7220842}"/>
              </a:ext>
            </a:extLst>
          </p:cNvPr>
          <p:cNvSpPr txBox="1">
            <a:spLocks/>
          </p:cNvSpPr>
          <p:nvPr/>
        </p:nvSpPr>
        <p:spPr>
          <a:xfrm>
            <a:off x="568395" y="1258520"/>
            <a:ext cx="10404405" cy="504269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/>
            <a:endParaRPr lang="pt-BR" sz="32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Contexto</a:t>
            </a: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r>
              <a:rPr lang="pt-BR" sz="3800" b="1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Investimentos e ASG</a:t>
            </a: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lvl="0" indent="-609585" fontAlgn="auto">
              <a:lnSpc>
                <a:spcPct val="110000"/>
              </a:lnSpc>
              <a:buClr>
                <a:srgbClr val="25406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Resolução CMN nº 4.994/22, atualizada pela 5.202/25</a:t>
            </a: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  <a:defRPr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Resolução CNPC nº 61/2024</a:t>
            </a: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  <a:defRPr/>
            </a:pPr>
            <a:endParaRPr lang="pt-BR" sz="3800" dirty="0">
              <a:solidFill>
                <a:srgbClr val="254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lnSpc>
                <a:spcPct val="110000"/>
              </a:lnSpc>
              <a:buClr>
                <a:srgbClr val="254061"/>
              </a:buClr>
              <a:buFont typeface="Wingdings" panose="05000000000000000000" pitchFamily="2" charset="2"/>
              <a:buChar char="ü"/>
              <a:defRPr/>
            </a:pPr>
            <a:r>
              <a:rPr lang="pt-BR" sz="3800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Considerações Finais </a:t>
            </a:r>
          </a:p>
          <a:p>
            <a:pPr marL="761981" indent="-609585">
              <a:buFont typeface="Wingdings" panose="05000000000000000000" pitchFamily="2" charset="2"/>
              <a:buChar char="ü"/>
              <a:defRPr/>
            </a:pPr>
            <a:endParaRPr lang="pt-BR" sz="3800" dirty="0">
              <a:solidFill>
                <a:srgbClr val="20212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1981" indent="-609585">
              <a:buFont typeface="+mj-lt"/>
              <a:buAutoNum type="arabicPeriod"/>
            </a:pPr>
            <a:endParaRPr lang="pt-BR" sz="3200" kern="1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t-BR" sz="32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t-BR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t-BR" sz="3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F3F7952-FD6A-F054-244C-2CB96DAD6CD0}"/>
              </a:ext>
            </a:extLst>
          </p:cNvPr>
          <p:cNvSpPr txBox="1"/>
          <p:nvPr/>
        </p:nvSpPr>
        <p:spPr>
          <a:xfrm>
            <a:off x="903515" y="639355"/>
            <a:ext cx="8443355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733" b="1" dirty="0">
                <a:solidFill>
                  <a:srgbClr val="254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Sumário</a:t>
            </a:r>
          </a:p>
          <a:p>
            <a:endParaRPr lang="pt-BR" sz="2400" b="1" dirty="0">
              <a:solidFill>
                <a:srgbClr val="25406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5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250F5396-D96E-7F89-3F36-5A0EE80AF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64EEABE-FC57-D824-788E-6724BFC8E4BD}"/>
              </a:ext>
            </a:extLst>
          </p:cNvPr>
          <p:cNvSpPr txBox="1"/>
          <p:nvPr/>
        </p:nvSpPr>
        <p:spPr>
          <a:xfrm>
            <a:off x="11826954" y="6330514"/>
            <a:ext cx="289162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1BAE25AB-5228-4EC4-D1BA-AF1A646D4F56}"/>
              </a:ext>
            </a:extLst>
          </p:cNvPr>
          <p:cNvSpPr/>
          <p:nvPr/>
        </p:nvSpPr>
        <p:spPr>
          <a:xfrm>
            <a:off x="4976701" y="-79155"/>
            <a:ext cx="5214423" cy="557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462"/>
              </a:lnSpc>
            </a:pPr>
            <a:r>
              <a:rPr lang="pt-BR" sz="3587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Marcos Regulatórios – ASG e </a:t>
            </a:r>
          </a:p>
          <a:p>
            <a:pPr>
              <a:lnSpc>
                <a:spcPts val="4462"/>
              </a:lnSpc>
            </a:pPr>
            <a:r>
              <a:rPr lang="pt-BR" sz="3587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Previdência Complementar</a:t>
            </a:r>
            <a:endParaRPr lang="pt-BR" sz="3587" dirty="0">
              <a:solidFill>
                <a:srgbClr val="093C92"/>
              </a:solidFill>
            </a:endParaRPr>
          </a:p>
        </p:txBody>
      </p:sp>
      <p:sp>
        <p:nvSpPr>
          <p:cNvPr id="30" name="Shape 1">
            <a:extLst>
              <a:ext uri="{FF2B5EF4-FFF2-40B4-BE49-F238E27FC236}">
                <a16:creationId xmlns:a16="http://schemas.microsoft.com/office/drawing/2014/main" id="{AC64A494-22B7-0C2D-09E9-08C433F8FC3A}"/>
              </a:ext>
            </a:extLst>
          </p:cNvPr>
          <p:cNvSpPr/>
          <p:nvPr/>
        </p:nvSpPr>
        <p:spPr>
          <a:xfrm>
            <a:off x="5293721" y="1049175"/>
            <a:ext cx="38136" cy="4674790"/>
          </a:xfrm>
          <a:prstGeom prst="roundRect">
            <a:avLst>
              <a:gd name="adj" fmla="val 383703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pt-BR" sz="1167" dirty="0">
              <a:solidFill>
                <a:srgbClr val="093C92"/>
              </a:solidFill>
            </a:endParaRPr>
          </a:p>
        </p:txBody>
      </p:sp>
      <p:sp>
        <p:nvSpPr>
          <p:cNvPr id="31" name="Shape 2">
            <a:extLst>
              <a:ext uri="{FF2B5EF4-FFF2-40B4-BE49-F238E27FC236}">
                <a16:creationId xmlns:a16="http://schemas.microsoft.com/office/drawing/2014/main" id="{97F20139-E6CB-93D5-198F-6082D395087F}"/>
              </a:ext>
            </a:extLst>
          </p:cNvPr>
          <p:cNvSpPr/>
          <p:nvPr/>
        </p:nvSpPr>
        <p:spPr>
          <a:xfrm>
            <a:off x="5498324" y="1235588"/>
            <a:ext cx="513937" cy="38136"/>
          </a:xfrm>
          <a:prstGeom prst="roundRect">
            <a:avLst>
              <a:gd name="adj" fmla="val 383703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pt-BR" sz="1167" dirty="0">
              <a:solidFill>
                <a:srgbClr val="093C92"/>
              </a:solidFill>
            </a:endParaRPr>
          </a:p>
        </p:txBody>
      </p:sp>
      <p:sp>
        <p:nvSpPr>
          <p:cNvPr id="32" name="Shape 3">
            <a:extLst>
              <a:ext uri="{FF2B5EF4-FFF2-40B4-BE49-F238E27FC236}">
                <a16:creationId xmlns:a16="http://schemas.microsoft.com/office/drawing/2014/main" id="{BC4FE4EB-58C6-FAA8-3E17-CA919E09120F}"/>
              </a:ext>
            </a:extLst>
          </p:cNvPr>
          <p:cNvSpPr/>
          <p:nvPr/>
        </p:nvSpPr>
        <p:spPr>
          <a:xfrm>
            <a:off x="5123333" y="1049176"/>
            <a:ext cx="385403" cy="381999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pt-BR" sz="1167" dirty="0">
              <a:solidFill>
                <a:srgbClr val="093C92"/>
              </a:solidFill>
            </a:endParaRPr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8BE858C5-203F-36B5-9A48-04D347762C0D}"/>
              </a:ext>
            </a:extLst>
          </p:cNvPr>
          <p:cNvSpPr/>
          <p:nvPr/>
        </p:nvSpPr>
        <p:spPr>
          <a:xfrm>
            <a:off x="5180180" y="1132654"/>
            <a:ext cx="269763" cy="334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27"/>
              </a:lnSpc>
            </a:pPr>
            <a:r>
              <a:rPr lang="pt-BR" sz="2127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pt-BR" sz="2127" dirty="0">
              <a:solidFill>
                <a:srgbClr val="093C92"/>
              </a:solidFill>
            </a:endParaRPr>
          </a:p>
        </p:txBody>
      </p:sp>
      <p:sp>
        <p:nvSpPr>
          <p:cNvPr id="34" name="Text 5">
            <a:extLst>
              <a:ext uri="{FF2B5EF4-FFF2-40B4-BE49-F238E27FC236}">
                <a16:creationId xmlns:a16="http://schemas.microsoft.com/office/drawing/2014/main" id="{FC30BED3-C356-656E-1D01-404F10CACB3D}"/>
              </a:ext>
            </a:extLst>
          </p:cNvPr>
          <p:cNvSpPr/>
          <p:nvPr/>
        </p:nvSpPr>
        <p:spPr>
          <a:xfrm>
            <a:off x="6221652" y="1108963"/>
            <a:ext cx="2248544" cy="278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10"/>
              </a:lnSpc>
            </a:pPr>
            <a:r>
              <a:rPr lang="pt-BR" sz="1794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2019</a:t>
            </a:r>
            <a:endParaRPr lang="pt-BR" sz="1794" dirty="0">
              <a:solidFill>
                <a:srgbClr val="093C92"/>
              </a:solidFill>
            </a:endParaRPr>
          </a:p>
        </p:txBody>
      </p:sp>
      <p:sp>
        <p:nvSpPr>
          <p:cNvPr id="35" name="Text 6">
            <a:extLst>
              <a:ext uri="{FF2B5EF4-FFF2-40B4-BE49-F238E27FC236}">
                <a16:creationId xmlns:a16="http://schemas.microsoft.com/office/drawing/2014/main" id="{F3BD6422-AB3A-0BF0-8199-601F89ADF4D7}"/>
              </a:ext>
            </a:extLst>
          </p:cNvPr>
          <p:cNvSpPr/>
          <p:nvPr/>
        </p:nvSpPr>
        <p:spPr>
          <a:xfrm>
            <a:off x="6272252" y="1499171"/>
            <a:ext cx="5252559" cy="543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9"/>
              </a:lnSpc>
            </a:pPr>
            <a:r>
              <a:rPr lang="pt-BR" sz="1334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Resolução CNPC nº 32: integração de fatores ASG na gestão de riscos e investimentos.</a:t>
            </a:r>
            <a:endParaRPr lang="pt-BR" sz="1334" dirty="0">
              <a:solidFill>
                <a:srgbClr val="093C92"/>
              </a:solidFill>
            </a:endParaRPr>
          </a:p>
        </p:txBody>
      </p:sp>
      <p:sp>
        <p:nvSpPr>
          <p:cNvPr id="36" name="Shape 7">
            <a:extLst>
              <a:ext uri="{FF2B5EF4-FFF2-40B4-BE49-F238E27FC236}">
                <a16:creationId xmlns:a16="http://schemas.microsoft.com/office/drawing/2014/main" id="{3ED230CA-EA3F-9911-28F9-B9D28F2AC098}"/>
              </a:ext>
            </a:extLst>
          </p:cNvPr>
          <p:cNvSpPr/>
          <p:nvPr/>
        </p:nvSpPr>
        <p:spPr>
          <a:xfrm>
            <a:off x="5498324" y="2591331"/>
            <a:ext cx="513937" cy="38136"/>
          </a:xfrm>
          <a:prstGeom prst="roundRect">
            <a:avLst>
              <a:gd name="adj" fmla="val 383703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pt-BR" sz="1167" dirty="0">
              <a:solidFill>
                <a:srgbClr val="093C92"/>
              </a:solidFill>
            </a:endParaRPr>
          </a:p>
        </p:txBody>
      </p:sp>
      <p:sp>
        <p:nvSpPr>
          <p:cNvPr id="37" name="Shape 8">
            <a:extLst>
              <a:ext uri="{FF2B5EF4-FFF2-40B4-BE49-F238E27FC236}">
                <a16:creationId xmlns:a16="http://schemas.microsoft.com/office/drawing/2014/main" id="{569E303D-AE22-8656-2C75-522CC8375298}"/>
              </a:ext>
            </a:extLst>
          </p:cNvPr>
          <p:cNvSpPr/>
          <p:nvPr/>
        </p:nvSpPr>
        <p:spPr>
          <a:xfrm>
            <a:off x="5123333" y="2404918"/>
            <a:ext cx="385403" cy="381999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pt-BR" sz="1167" dirty="0">
              <a:solidFill>
                <a:srgbClr val="093C92"/>
              </a:solidFill>
            </a:endParaRPr>
          </a:p>
        </p:txBody>
      </p:sp>
      <p:sp>
        <p:nvSpPr>
          <p:cNvPr id="38" name="Text 9">
            <a:extLst>
              <a:ext uri="{FF2B5EF4-FFF2-40B4-BE49-F238E27FC236}">
                <a16:creationId xmlns:a16="http://schemas.microsoft.com/office/drawing/2014/main" id="{9000E3F5-BCE3-CD65-53D7-AF2B23143FB9}"/>
              </a:ext>
            </a:extLst>
          </p:cNvPr>
          <p:cNvSpPr/>
          <p:nvPr/>
        </p:nvSpPr>
        <p:spPr>
          <a:xfrm>
            <a:off x="5180180" y="2488396"/>
            <a:ext cx="269763" cy="334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27"/>
              </a:lnSpc>
            </a:pPr>
            <a:r>
              <a:rPr lang="pt-BR" sz="2127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pt-BR" sz="2127" dirty="0">
              <a:solidFill>
                <a:srgbClr val="093C92"/>
              </a:solidFill>
            </a:endParaRPr>
          </a:p>
        </p:txBody>
      </p:sp>
      <p:sp>
        <p:nvSpPr>
          <p:cNvPr id="39" name="Text 10">
            <a:extLst>
              <a:ext uri="{FF2B5EF4-FFF2-40B4-BE49-F238E27FC236}">
                <a16:creationId xmlns:a16="http://schemas.microsoft.com/office/drawing/2014/main" id="{2FBD511C-5334-EB40-C3F2-9B9738FDC1AD}"/>
              </a:ext>
            </a:extLst>
          </p:cNvPr>
          <p:cNvSpPr/>
          <p:nvPr/>
        </p:nvSpPr>
        <p:spPr>
          <a:xfrm>
            <a:off x="6221652" y="2464706"/>
            <a:ext cx="2248544" cy="278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10"/>
              </a:lnSpc>
            </a:pPr>
            <a:r>
              <a:rPr lang="pt-BR" sz="1794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2022</a:t>
            </a:r>
            <a:endParaRPr lang="pt-BR" sz="1794" dirty="0">
              <a:solidFill>
                <a:srgbClr val="093C92"/>
              </a:solidFill>
            </a:endParaRPr>
          </a:p>
        </p:txBody>
      </p:sp>
      <p:sp>
        <p:nvSpPr>
          <p:cNvPr id="40" name="Text 11">
            <a:extLst>
              <a:ext uri="{FF2B5EF4-FFF2-40B4-BE49-F238E27FC236}">
                <a16:creationId xmlns:a16="http://schemas.microsoft.com/office/drawing/2014/main" id="{E9BF0599-7D56-FADE-E056-3D4032DA9889}"/>
              </a:ext>
            </a:extLst>
          </p:cNvPr>
          <p:cNvSpPr/>
          <p:nvPr/>
        </p:nvSpPr>
        <p:spPr>
          <a:xfrm>
            <a:off x="6272252" y="2854913"/>
            <a:ext cx="5252559" cy="543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9"/>
              </a:lnSpc>
            </a:pPr>
            <a:r>
              <a:rPr lang="pt-BR" sz="1334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Resolução CMN nº 4.994: reforço aos princípios de segurança e gestão prudente.</a:t>
            </a:r>
            <a:endParaRPr lang="pt-BR" sz="1334" dirty="0">
              <a:solidFill>
                <a:srgbClr val="093C92"/>
              </a:solidFill>
            </a:endParaRPr>
          </a:p>
        </p:txBody>
      </p:sp>
      <p:sp>
        <p:nvSpPr>
          <p:cNvPr id="41" name="Shape 12">
            <a:extLst>
              <a:ext uri="{FF2B5EF4-FFF2-40B4-BE49-F238E27FC236}">
                <a16:creationId xmlns:a16="http://schemas.microsoft.com/office/drawing/2014/main" id="{B96A3015-97BB-F73F-8BC0-3E295025BA64}"/>
              </a:ext>
            </a:extLst>
          </p:cNvPr>
          <p:cNvSpPr/>
          <p:nvPr/>
        </p:nvSpPr>
        <p:spPr>
          <a:xfrm>
            <a:off x="5498324" y="3947074"/>
            <a:ext cx="513937" cy="38136"/>
          </a:xfrm>
          <a:prstGeom prst="roundRect">
            <a:avLst>
              <a:gd name="adj" fmla="val 383703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pt-BR" sz="1167" dirty="0">
              <a:solidFill>
                <a:srgbClr val="093C92"/>
              </a:solidFill>
            </a:endParaRPr>
          </a:p>
        </p:txBody>
      </p:sp>
      <p:sp>
        <p:nvSpPr>
          <p:cNvPr id="42" name="Shape 13">
            <a:extLst>
              <a:ext uri="{FF2B5EF4-FFF2-40B4-BE49-F238E27FC236}">
                <a16:creationId xmlns:a16="http://schemas.microsoft.com/office/drawing/2014/main" id="{16ABEA91-3F2C-2D16-DD26-680F16D9E165}"/>
              </a:ext>
            </a:extLst>
          </p:cNvPr>
          <p:cNvSpPr/>
          <p:nvPr/>
        </p:nvSpPr>
        <p:spPr>
          <a:xfrm>
            <a:off x="5123333" y="3760661"/>
            <a:ext cx="385403" cy="381999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pt-BR" sz="1167" dirty="0">
              <a:solidFill>
                <a:srgbClr val="093C92"/>
              </a:solidFill>
            </a:endParaRPr>
          </a:p>
        </p:txBody>
      </p:sp>
      <p:sp>
        <p:nvSpPr>
          <p:cNvPr id="43" name="Text 14">
            <a:extLst>
              <a:ext uri="{FF2B5EF4-FFF2-40B4-BE49-F238E27FC236}">
                <a16:creationId xmlns:a16="http://schemas.microsoft.com/office/drawing/2014/main" id="{B18B86EF-FF67-36E3-6A4D-F9B7A804D0BA}"/>
              </a:ext>
            </a:extLst>
          </p:cNvPr>
          <p:cNvSpPr/>
          <p:nvPr/>
        </p:nvSpPr>
        <p:spPr>
          <a:xfrm>
            <a:off x="5180180" y="3844139"/>
            <a:ext cx="269763" cy="334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27"/>
              </a:lnSpc>
            </a:pPr>
            <a:r>
              <a:rPr lang="pt-BR" sz="2127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pt-BR" sz="2127" dirty="0">
              <a:solidFill>
                <a:srgbClr val="093C92"/>
              </a:solidFill>
            </a:endParaRPr>
          </a:p>
        </p:txBody>
      </p:sp>
      <p:sp>
        <p:nvSpPr>
          <p:cNvPr id="44" name="Text 15">
            <a:extLst>
              <a:ext uri="{FF2B5EF4-FFF2-40B4-BE49-F238E27FC236}">
                <a16:creationId xmlns:a16="http://schemas.microsoft.com/office/drawing/2014/main" id="{99FE003B-1243-C1FC-C4A7-5E55E2A10CA6}"/>
              </a:ext>
            </a:extLst>
          </p:cNvPr>
          <p:cNvSpPr/>
          <p:nvPr/>
        </p:nvSpPr>
        <p:spPr>
          <a:xfrm>
            <a:off x="6221652" y="3820448"/>
            <a:ext cx="2248544" cy="278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10"/>
              </a:lnSpc>
            </a:pPr>
            <a:r>
              <a:rPr lang="pt-BR" sz="1794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2023</a:t>
            </a:r>
            <a:endParaRPr lang="pt-BR" sz="1794" dirty="0">
              <a:solidFill>
                <a:srgbClr val="093C92"/>
              </a:solidFill>
            </a:endParaRPr>
          </a:p>
        </p:txBody>
      </p:sp>
      <p:sp>
        <p:nvSpPr>
          <p:cNvPr id="45" name="Text 16">
            <a:extLst>
              <a:ext uri="{FF2B5EF4-FFF2-40B4-BE49-F238E27FC236}">
                <a16:creationId xmlns:a16="http://schemas.microsoft.com/office/drawing/2014/main" id="{3FA280DD-ACA7-DB5B-721B-60489E5298EB}"/>
              </a:ext>
            </a:extLst>
          </p:cNvPr>
          <p:cNvSpPr/>
          <p:nvPr/>
        </p:nvSpPr>
        <p:spPr>
          <a:xfrm>
            <a:off x="6272252" y="4210656"/>
            <a:ext cx="5252559" cy="271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9"/>
              </a:lnSpc>
            </a:pPr>
            <a:r>
              <a:rPr lang="pt-BR" sz="1334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Resolução Previc nº 23: regras para envio de dados segregados.</a:t>
            </a:r>
            <a:endParaRPr lang="pt-BR" sz="1334" dirty="0">
              <a:solidFill>
                <a:srgbClr val="093C92"/>
              </a:solidFill>
            </a:endParaRPr>
          </a:p>
        </p:txBody>
      </p:sp>
      <p:sp>
        <p:nvSpPr>
          <p:cNvPr id="46" name="Shape 17">
            <a:extLst>
              <a:ext uri="{FF2B5EF4-FFF2-40B4-BE49-F238E27FC236}">
                <a16:creationId xmlns:a16="http://schemas.microsoft.com/office/drawing/2014/main" id="{835009E0-B26C-A3BB-C1EA-3F9BAFEC96BC}"/>
              </a:ext>
            </a:extLst>
          </p:cNvPr>
          <p:cNvSpPr/>
          <p:nvPr/>
        </p:nvSpPr>
        <p:spPr>
          <a:xfrm>
            <a:off x="5498324" y="5024140"/>
            <a:ext cx="513937" cy="38136"/>
          </a:xfrm>
          <a:prstGeom prst="roundRect">
            <a:avLst>
              <a:gd name="adj" fmla="val 383703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pt-BR" sz="1167" dirty="0">
              <a:solidFill>
                <a:srgbClr val="093C92"/>
              </a:solidFill>
            </a:endParaRPr>
          </a:p>
        </p:txBody>
      </p:sp>
      <p:sp>
        <p:nvSpPr>
          <p:cNvPr id="47" name="Shape 18">
            <a:extLst>
              <a:ext uri="{FF2B5EF4-FFF2-40B4-BE49-F238E27FC236}">
                <a16:creationId xmlns:a16="http://schemas.microsoft.com/office/drawing/2014/main" id="{639EFC4B-A1D3-29C8-B673-09011324F8E0}"/>
              </a:ext>
            </a:extLst>
          </p:cNvPr>
          <p:cNvSpPr/>
          <p:nvPr/>
        </p:nvSpPr>
        <p:spPr>
          <a:xfrm>
            <a:off x="5123333" y="4837727"/>
            <a:ext cx="385403" cy="381999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pt-BR" sz="1167" dirty="0">
              <a:solidFill>
                <a:srgbClr val="093C92"/>
              </a:solidFill>
            </a:endParaRPr>
          </a:p>
        </p:txBody>
      </p:sp>
      <p:sp>
        <p:nvSpPr>
          <p:cNvPr id="48" name="Text 19">
            <a:extLst>
              <a:ext uri="{FF2B5EF4-FFF2-40B4-BE49-F238E27FC236}">
                <a16:creationId xmlns:a16="http://schemas.microsoft.com/office/drawing/2014/main" id="{FB723BA5-841F-E965-CF96-02EFF2CBD1B6}"/>
              </a:ext>
            </a:extLst>
          </p:cNvPr>
          <p:cNvSpPr/>
          <p:nvPr/>
        </p:nvSpPr>
        <p:spPr>
          <a:xfrm>
            <a:off x="5180180" y="4921205"/>
            <a:ext cx="269763" cy="334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27"/>
              </a:lnSpc>
            </a:pPr>
            <a:r>
              <a:rPr lang="pt-BR" sz="2127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pt-BR" sz="2127" dirty="0">
              <a:solidFill>
                <a:srgbClr val="093C92"/>
              </a:solidFill>
            </a:endParaRPr>
          </a:p>
        </p:txBody>
      </p:sp>
      <p:sp>
        <p:nvSpPr>
          <p:cNvPr id="49" name="Text 20">
            <a:extLst>
              <a:ext uri="{FF2B5EF4-FFF2-40B4-BE49-F238E27FC236}">
                <a16:creationId xmlns:a16="http://schemas.microsoft.com/office/drawing/2014/main" id="{EB3CCCA5-1EF2-E5BE-F30E-1EA8A8506CA7}"/>
              </a:ext>
            </a:extLst>
          </p:cNvPr>
          <p:cNvSpPr/>
          <p:nvPr/>
        </p:nvSpPr>
        <p:spPr>
          <a:xfrm>
            <a:off x="6221652" y="4897514"/>
            <a:ext cx="2248544" cy="278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10"/>
              </a:lnSpc>
            </a:pPr>
            <a:r>
              <a:rPr lang="pt-BR" sz="1794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2025</a:t>
            </a:r>
            <a:endParaRPr lang="pt-BR" sz="1794" dirty="0">
              <a:solidFill>
                <a:srgbClr val="093C92"/>
              </a:solidFill>
            </a:endParaRPr>
          </a:p>
        </p:txBody>
      </p:sp>
      <p:sp>
        <p:nvSpPr>
          <p:cNvPr id="50" name="Text 21">
            <a:extLst>
              <a:ext uri="{FF2B5EF4-FFF2-40B4-BE49-F238E27FC236}">
                <a16:creationId xmlns:a16="http://schemas.microsoft.com/office/drawing/2014/main" id="{5C5B440E-8B66-9438-D6D2-B3EAC5B45B3C}"/>
              </a:ext>
            </a:extLst>
          </p:cNvPr>
          <p:cNvSpPr/>
          <p:nvPr/>
        </p:nvSpPr>
        <p:spPr>
          <a:xfrm>
            <a:off x="6272252" y="5287721"/>
            <a:ext cx="5252559" cy="543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9"/>
              </a:lnSpc>
            </a:pPr>
            <a:r>
              <a:rPr lang="pt-BR" sz="1334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Resolução CMN nº 5.202: obrigação de mensurar e divulgar impactos ASG.</a:t>
            </a:r>
            <a:endParaRPr lang="pt-BR" sz="1334" dirty="0">
              <a:solidFill>
                <a:srgbClr val="093C92"/>
              </a:solidFill>
            </a:endParaRPr>
          </a:p>
        </p:txBody>
      </p:sp>
      <p:pic>
        <p:nvPicPr>
          <p:cNvPr id="51" name="Picture 4">
            <a:extLst>
              <a:ext uri="{FF2B5EF4-FFF2-40B4-BE49-F238E27FC236}">
                <a16:creationId xmlns:a16="http://schemas.microsoft.com/office/drawing/2014/main" id="{2D9213B2-FEFD-B988-9175-C000A7A96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7" r="8489"/>
          <a:stretch/>
        </p:blipFill>
        <p:spPr bwMode="auto">
          <a:xfrm>
            <a:off x="74" y="14426"/>
            <a:ext cx="4353251" cy="61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9DB0F2DF-BB94-BC84-742D-FCA96D62BF54}"/>
              </a:ext>
            </a:extLst>
          </p:cNvPr>
          <p:cNvSpPr txBox="1"/>
          <p:nvPr/>
        </p:nvSpPr>
        <p:spPr>
          <a:xfrm>
            <a:off x="11826954" y="6309187"/>
            <a:ext cx="289162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8CDF2D-94B6-4C92-AAC9-3829F4E52C92}" type="slidenum">
              <a:rPr lang="pt-BR" sz="1167">
                <a:solidFill>
                  <a:schemeClr val="bg1"/>
                </a:solidFill>
              </a:rPr>
              <a:t>7</a:t>
            </a:fld>
            <a:endParaRPr lang="pt-BR" sz="11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7AC2E6EA-3384-AD74-D92B-943D669D4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B5C6DE8-A753-580F-1F2C-1804FA84F03D}"/>
              </a:ext>
            </a:extLst>
          </p:cNvPr>
          <p:cNvSpPr txBox="1"/>
          <p:nvPr/>
        </p:nvSpPr>
        <p:spPr>
          <a:xfrm>
            <a:off x="11826954" y="6330514"/>
            <a:ext cx="289162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9158D4A7-3120-8C79-033C-3DE4F5954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598" y="0"/>
            <a:ext cx="4117328" cy="6175993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37D6D62A-08E8-7621-6B0E-23C481C1949D}"/>
              </a:ext>
            </a:extLst>
          </p:cNvPr>
          <p:cNvSpPr/>
          <p:nvPr/>
        </p:nvSpPr>
        <p:spPr>
          <a:xfrm>
            <a:off x="489359" y="225640"/>
            <a:ext cx="6591107" cy="104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88"/>
              </a:lnSpc>
            </a:pPr>
            <a:r>
              <a:rPr lang="pt-BR" sz="3287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Governança e Profissionalização na Era ASG</a:t>
            </a:r>
            <a:endParaRPr lang="pt-BR" sz="3287" dirty="0">
              <a:solidFill>
                <a:srgbClr val="093C92"/>
              </a:solidFill>
            </a:endParaRPr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292F5123-4666-E14E-6605-88087AE2E3A0}"/>
              </a:ext>
            </a:extLst>
          </p:cNvPr>
          <p:cNvSpPr/>
          <p:nvPr/>
        </p:nvSpPr>
        <p:spPr>
          <a:xfrm>
            <a:off x="489359" y="1511866"/>
            <a:ext cx="6591107" cy="944397"/>
          </a:xfrm>
          <a:prstGeom prst="roundRect">
            <a:avLst>
              <a:gd name="adj" fmla="val 70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pt-BR" sz="1517" dirty="0">
              <a:solidFill>
                <a:srgbClr val="093C92"/>
              </a:solidFill>
            </a:endParaRP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BF4AB886-17D7-C0BC-CBFD-316D7F6DCA5C}"/>
              </a:ext>
            </a:extLst>
          </p:cNvPr>
          <p:cNvSpPr/>
          <p:nvPr/>
        </p:nvSpPr>
        <p:spPr>
          <a:xfrm>
            <a:off x="655255" y="1677764"/>
            <a:ext cx="2160772" cy="261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3"/>
              </a:lnSpc>
            </a:pPr>
            <a:r>
              <a:rPr lang="pt-BR" sz="1770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Desafios à Governança</a:t>
            </a:r>
            <a:endParaRPr lang="pt-BR" sz="1770" dirty="0">
              <a:solidFill>
                <a:srgbClr val="093C92"/>
              </a:solidFill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F66B8A11-C623-60FA-3072-4E69B1E776CB}"/>
              </a:ext>
            </a:extLst>
          </p:cNvPr>
          <p:cNvSpPr/>
          <p:nvPr/>
        </p:nvSpPr>
        <p:spPr>
          <a:xfrm>
            <a:off x="655255" y="2035049"/>
            <a:ext cx="6259313" cy="2553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81"/>
              </a:lnSpc>
            </a:pPr>
            <a:r>
              <a:rPr lang="pt-BR" sz="1349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Novo marco regulatório exige adaptação das estruturas de governança das EFPC.</a:t>
            </a:r>
            <a:endParaRPr lang="pt-BR" sz="1349" dirty="0">
              <a:solidFill>
                <a:srgbClr val="093C92"/>
              </a:solidFill>
            </a:endParaRPr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C1D4587B-396C-B4AA-F1C0-C7A23E22D91A}"/>
              </a:ext>
            </a:extLst>
          </p:cNvPr>
          <p:cNvSpPr/>
          <p:nvPr/>
        </p:nvSpPr>
        <p:spPr>
          <a:xfrm>
            <a:off x="489359" y="2615737"/>
            <a:ext cx="6591107" cy="944397"/>
          </a:xfrm>
          <a:prstGeom prst="roundRect">
            <a:avLst>
              <a:gd name="adj" fmla="val 70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pt-BR" sz="1517" dirty="0">
              <a:solidFill>
                <a:srgbClr val="093C92"/>
              </a:solidFill>
            </a:endParaRPr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9599BE46-15DA-824F-5D73-8FE5023B21D2}"/>
              </a:ext>
            </a:extLst>
          </p:cNvPr>
          <p:cNvSpPr/>
          <p:nvPr/>
        </p:nvSpPr>
        <p:spPr>
          <a:xfrm>
            <a:off x="655255" y="2781634"/>
            <a:ext cx="2093831" cy="261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3"/>
              </a:lnSpc>
            </a:pPr>
            <a:r>
              <a:rPr lang="pt-BR" sz="1770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Profissionalização</a:t>
            </a:r>
            <a:endParaRPr lang="pt-BR" sz="1770" dirty="0">
              <a:solidFill>
                <a:srgbClr val="093C92"/>
              </a:solidFill>
            </a:endParaRPr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DB12455C-3229-54E8-BAD2-A88B925D77DB}"/>
              </a:ext>
            </a:extLst>
          </p:cNvPr>
          <p:cNvSpPr/>
          <p:nvPr/>
        </p:nvSpPr>
        <p:spPr>
          <a:xfrm>
            <a:off x="655255" y="3138920"/>
            <a:ext cx="6259313" cy="2553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81"/>
              </a:lnSpc>
            </a:pPr>
            <a:r>
              <a:rPr lang="pt-BR" sz="1349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Necessidade de maior qualificação dos conselhos e gestores em temas ASG.</a:t>
            </a:r>
            <a:endParaRPr lang="pt-BR" sz="1349" dirty="0">
              <a:solidFill>
                <a:srgbClr val="093C92"/>
              </a:solidFill>
            </a:endParaRPr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84B2F5BF-3B19-6FE3-CA2A-503361D8C554}"/>
              </a:ext>
            </a:extLst>
          </p:cNvPr>
          <p:cNvSpPr/>
          <p:nvPr/>
        </p:nvSpPr>
        <p:spPr>
          <a:xfrm>
            <a:off x="489359" y="3719607"/>
            <a:ext cx="6591107" cy="944397"/>
          </a:xfrm>
          <a:prstGeom prst="roundRect">
            <a:avLst>
              <a:gd name="adj" fmla="val 70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pt-BR" sz="1517" dirty="0">
              <a:solidFill>
                <a:srgbClr val="093C92"/>
              </a:solidFill>
            </a:endParaRPr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354C6AE7-F037-0BD4-445A-16AEC5978E4A}"/>
              </a:ext>
            </a:extLst>
          </p:cNvPr>
          <p:cNvSpPr/>
          <p:nvPr/>
        </p:nvSpPr>
        <p:spPr>
          <a:xfrm>
            <a:off x="655255" y="3885504"/>
            <a:ext cx="2093831" cy="261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3"/>
              </a:lnSpc>
            </a:pPr>
            <a:r>
              <a:rPr lang="pt-BR" sz="1770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Transparência</a:t>
            </a:r>
            <a:endParaRPr lang="pt-BR" sz="1770" dirty="0">
              <a:solidFill>
                <a:srgbClr val="093C92"/>
              </a:solidFill>
            </a:endParaRPr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4A8D26C4-1201-EDAC-7E76-76AF672697C3}"/>
              </a:ext>
            </a:extLst>
          </p:cNvPr>
          <p:cNvSpPr/>
          <p:nvPr/>
        </p:nvSpPr>
        <p:spPr>
          <a:xfrm>
            <a:off x="655255" y="4242790"/>
            <a:ext cx="6259313" cy="2553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81"/>
              </a:lnSpc>
            </a:pPr>
            <a:r>
              <a:rPr lang="pt-BR" sz="1349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Ampliação da divulgação de informações para participantes e reguladores.</a:t>
            </a:r>
            <a:endParaRPr lang="pt-BR" sz="1349" dirty="0">
              <a:solidFill>
                <a:srgbClr val="093C92"/>
              </a:solidFill>
            </a:endParaRPr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764E5593-96AA-AE1A-0EBD-9B429BA7D390}"/>
              </a:ext>
            </a:extLst>
          </p:cNvPr>
          <p:cNvSpPr/>
          <p:nvPr/>
        </p:nvSpPr>
        <p:spPr>
          <a:xfrm>
            <a:off x="489359" y="4823478"/>
            <a:ext cx="6591107" cy="944397"/>
          </a:xfrm>
          <a:prstGeom prst="roundRect">
            <a:avLst>
              <a:gd name="adj" fmla="val 70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pt-BR" sz="1517" dirty="0">
              <a:solidFill>
                <a:srgbClr val="093C92"/>
              </a:solidFill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9E49EE73-25DE-0511-8624-C4A710A0DC09}"/>
              </a:ext>
            </a:extLst>
          </p:cNvPr>
          <p:cNvSpPr/>
          <p:nvPr/>
        </p:nvSpPr>
        <p:spPr>
          <a:xfrm>
            <a:off x="655255" y="4989375"/>
            <a:ext cx="2392907" cy="261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3"/>
              </a:lnSpc>
            </a:pPr>
            <a:r>
              <a:rPr lang="pt-BR" sz="1770" b="1" dirty="0">
                <a:solidFill>
                  <a:srgbClr val="093C9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Ética e Responsabilidade</a:t>
            </a:r>
            <a:endParaRPr lang="pt-BR" sz="1770" dirty="0">
              <a:solidFill>
                <a:srgbClr val="093C92"/>
              </a:solidFill>
            </a:endParaRPr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C3940FDE-AD79-6EAA-8A9A-D8B0B6A76890}"/>
              </a:ext>
            </a:extLst>
          </p:cNvPr>
          <p:cNvSpPr/>
          <p:nvPr/>
        </p:nvSpPr>
        <p:spPr>
          <a:xfrm>
            <a:off x="655255" y="5346660"/>
            <a:ext cx="6259313" cy="2553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81"/>
              </a:lnSpc>
            </a:pPr>
            <a:r>
              <a:rPr lang="pt-BR" sz="1349" dirty="0">
                <a:solidFill>
                  <a:srgbClr val="093C9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Fortalecimento da prestação de contas e conduta responsável.</a:t>
            </a:r>
            <a:endParaRPr lang="pt-BR" sz="1349" dirty="0">
              <a:solidFill>
                <a:srgbClr val="093C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8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EECA0CCF-A26E-F4A3-D5F9-9FB197B94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D2D21CC-FE4F-E3AF-E27D-545F6C30396C}"/>
              </a:ext>
            </a:extLst>
          </p:cNvPr>
          <p:cNvSpPr txBox="1"/>
          <p:nvPr/>
        </p:nvSpPr>
        <p:spPr>
          <a:xfrm>
            <a:off x="11826954" y="6330514"/>
            <a:ext cx="289162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7F0C107-CD0F-41F7-A5B8-A5C8432B3C32}" type="slidenum">
              <a:rPr kumimoji="0" lang="pt-BR" sz="11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pt-BR" sz="11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68B60-E151-9C25-4E39-2DC5E8A6E910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093C92"/>
                </a:solidFill>
                <a:effectLst/>
                <a:uLnTx/>
                <a:uFillTx/>
                <a:ea typeface="Petrona Bold" pitchFamily="34" charset="-122"/>
                <a:cs typeface="+mj-cs"/>
              </a:rPr>
              <a:t>Critérios ASG: Processo participativo e técnico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B7FB41-A088-6EB0-8F90-B9020ECA83B0}"/>
              </a:ext>
            </a:extLst>
          </p:cNvPr>
          <p:cNvSpPr txBox="1">
            <a:spLocks/>
          </p:cNvSpPr>
          <p:nvPr/>
        </p:nvSpPr>
        <p:spPr>
          <a:xfrm>
            <a:off x="609600" y="1727354"/>
            <a:ext cx="10972800" cy="37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Construção normativa baseada em: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Diálogo com EFPC - Segmentação.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Abrapp, Anapar</a:t>
            </a:r>
            <a:r>
              <a:rPr lang="pt-BR" dirty="0">
                <a:solidFill>
                  <a:srgbClr val="002060"/>
                </a:solidFill>
                <a:latin typeface="Calibri"/>
              </a:rPr>
              <a:t>, Apep e 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participantes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Integração com diretrizes internacionais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dirty="0">
                <a:solidFill>
                  <a:srgbClr val="002060"/>
                </a:solidFill>
                <a:latin typeface="Calibri"/>
              </a:rPr>
              <a:t>C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riar modelo proporcional, auditável e transparente</a:t>
            </a:r>
          </a:p>
        </p:txBody>
      </p:sp>
    </p:spTree>
    <p:extLst>
      <p:ext uri="{BB962C8B-B14F-4D97-AF65-F5344CB8AC3E}">
        <p14:creationId xmlns:p14="http://schemas.microsoft.com/office/powerpoint/2010/main" val="94395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1620</Words>
  <Application>Microsoft Office PowerPoint</Application>
  <PresentationFormat>Widescreen</PresentationFormat>
  <Paragraphs>330</Paragraphs>
  <Slides>34</Slides>
  <Notes>34</Notes>
  <HiddenSlides>1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49" baseType="lpstr">
      <vt:lpstr>Aptos</vt:lpstr>
      <vt:lpstr>Aptos Black</vt:lpstr>
      <vt:lpstr>Aptos Light</vt:lpstr>
      <vt:lpstr>Arial</vt:lpstr>
      <vt:lpstr>Calibri</vt:lpstr>
      <vt:lpstr>Instrument Sans Medium</vt:lpstr>
      <vt:lpstr>Instrument Sans Semi Bold</vt:lpstr>
      <vt:lpstr>Inter</vt:lpstr>
      <vt:lpstr>Petrona Bold</vt:lpstr>
      <vt:lpstr>Roboto</vt:lpstr>
      <vt:lpstr>Roboto Mono Medium</vt:lpstr>
      <vt:lpstr>Source Sans Pro</vt:lpstr>
      <vt:lpstr>Wingdings</vt:lpstr>
      <vt:lpstr>Office Theme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Luciana Nepomuceno - PREVICDF</dc:creator>
  <cp:keywords/>
  <dc:description>generated using python-pptx</dc:description>
  <cp:lastModifiedBy>Alcinei Cardoso Rodrigues - PREVICDF</cp:lastModifiedBy>
  <cp:revision>16</cp:revision>
  <dcterms:created xsi:type="dcterms:W3CDTF">2013-01-27T09:14:16Z</dcterms:created>
  <dcterms:modified xsi:type="dcterms:W3CDTF">2025-05-27T20:31:21Z</dcterms:modified>
  <cp:category/>
</cp:coreProperties>
</file>